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322" r:id="rId2"/>
    <p:sldId id="259" r:id="rId3"/>
    <p:sldId id="294" r:id="rId4"/>
    <p:sldId id="297" r:id="rId5"/>
    <p:sldId id="324" r:id="rId6"/>
    <p:sldId id="325" r:id="rId7"/>
    <p:sldId id="323" r:id="rId8"/>
    <p:sldId id="321" r:id="rId9"/>
    <p:sldId id="326" r:id="rId10"/>
    <p:sldId id="327" r:id="rId11"/>
    <p:sldId id="328" r:id="rId12"/>
    <p:sldId id="329" r:id="rId13"/>
  </p:sldIdLst>
  <p:sldSz cx="12190413" cy="6859588"/>
  <p:notesSz cx="6858000" cy="9144000"/>
  <p:embeddedFontLst>
    <p:embeddedFont>
      <p:font typeface="굴림체" panose="020B0609000101010101" pitchFamily="49" charset="-127"/>
      <p:regular r:id="rId16"/>
    </p:embeddedFont>
    <p:embeddedFont>
      <p:font typeface="맑은 고딕" panose="020B0503020000020004" pitchFamily="34" charset="-127"/>
      <p:regular r:id="rId17"/>
      <p:bold r:id="rId18"/>
    </p:embeddedFont>
    <p:embeddedFont>
      <p:font typeface="Aharoni" panose="02010803020104030203" pitchFamily="2" charset="-79"/>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Open Sans" panose="020B0606030504020204" pitchFamily="34" charset="0"/>
      <p:regular r:id="rId26"/>
      <p:bold r:id="rId27"/>
      <p:italic r:id="rId28"/>
      <p:boldItalic r:id="rId29"/>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92766A"/>
    <a:srgbClr val="C2B4A9"/>
    <a:srgbClr val="391E15"/>
    <a:srgbClr val="DAD2CC"/>
    <a:srgbClr val="747275"/>
    <a:srgbClr val="FEFE01"/>
    <a:srgbClr val="814D37"/>
    <a:srgbClr val="FF6B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792" autoAdjust="0"/>
  </p:normalViewPr>
  <p:slideViewPr>
    <p:cSldViewPr>
      <p:cViewPr varScale="1">
        <p:scale>
          <a:sx n="114" d="100"/>
          <a:sy n="114" d="100"/>
        </p:scale>
        <p:origin x="756" y="102"/>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70" d="100"/>
          <a:sy n="70" d="100"/>
        </p:scale>
        <p:origin x="3048"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2023-04-24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2023-04-24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11" name="직사각형 10"/>
          <p:cNvSpPr/>
          <p:nvPr userDrawn="1"/>
        </p:nvSpPr>
        <p:spPr>
          <a:xfrm>
            <a:off x="0" y="1845618"/>
            <a:ext cx="5591150" cy="3168352"/>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2023-04-24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334566" y="2061642"/>
            <a:ext cx="5256584" cy="2016224"/>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cxnSp>
        <p:nvCxnSpPr>
          <p:cNvPr id="17" name="직선 연결선 16"/>
          <p:cNvCxnSpPr/>
          <p:nvPr userDrawn="1"/>
        </p:nvCxnSpPr>
        <p:spPr>
          <a:xfrm>
            <a:off x="0" y="4077866"/>
            <a:ext cx="554461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2023-04-24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240"/>
            <a:ext cx="12190413"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2023-04-24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2023-04-24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58" y="109188"/>
            <a:ext cx="8275655"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58" y="1413570"/>
            <a:ext cx="11521280" cy="4824538"/>
          </a:xfrm>
        </p:spPr>
        <p:txBody>
          <a:bodyPr>
            <a:normAutofit/>
          </a:bodyPr>
          <a:lstStyle>
            <a:lvl1pPr algn="l">
              <a:buNone/>
              <a:defRPr sz="2000" i="1" baseline="0">
                <a:solidFill>
                  <a:srgbClr val="747275"/>
                </a:solidFill>
                <a:latin typeface="+mj-lt"/>
                <a:ea typeface="맑은 고딕" pitchFamily="50" charset="-127"/>
              </a:defRPr>
            </a:lvl1pPr>
            <a:lvl2pPr algn="l">
              <a:buNone/>
              <a:defRPr sz="2000" i="1" baseline="0">
                <a:solidFill>
                  <a:srgbClr val="747275"/>
                </a:solidFill>
                <a:latin typeface="+mj-lt"/>
                <a:ea typeface="맑은 고딕" pitchFamily="50" charset="-127"/>
              </a:defRPr>
            </a:lvl2pPr>
            <a:lvl3pPr algn="l">
              <a:buNone/>
              <a:defRPr sz="2000" i="1" baseline="0">
                <a:solidFill>
                  <a:srgbClr val="747275"/>
                </a:solidFill>
                <a:latin typeface="+mj-lt"/>
                <a:ea typeface="맑은 고딕" pitchFamily="50" charset="-127"/>
              </a:defRPr>
            </a:lvl3pPr>
            <a:lvl4pPr algn="l">
              <a:buNone/>
              <a:defRPr sz="2000" i="1" baseline="0">
                <a:solidFill>
                  <a:srgbClr val="747275"/>
                </a:solidFill>
                <a:latin typeface="+mj-lt"/>
                <a:ea typeface="맑은 고딕" pitchFamily="50" charset="-127"/>
              </a:defRPr>
            </a:lvl4pPr>
            <a:lvl5pPr algn="l">
              <a:buNone/>
              <a:defRPr sz="2000" i="1" baseline="0">
                <a:solidFill>
                  <a:srgbClr val="747275"/>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2023-04-24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58" y="109188"/>
            <a:ext cx="8275655"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58" y="1413570"/>
            <a:ext cx="11521280" cy="4824538"/>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000" i="1" baseline="0">
                <a:solidFill>
                  <a:schemeClr val="tx1">
                    <a:lumMod val="75000"/>
                    <a:lumOff val="25000"/>
                  </a:schemeClr>
                </a:solidFill>
                <a:latin typeface="+mj-lt"/>
                <a:ea typeface="맑은 고딕" pitchFamily="50" charset="-127"/>
              </a:defRPr>
            </a:lvl2pPr>
            <a:lvl3pPr algn="l">
              <a:buNone/>
              <a:defRPr sz="2000" i="1" baseline="0">
                <a:solidFill>
                  <a:schemeClr val="tx1">
                    <a:lumMod val="75000"/>
                    <a:lumOff val="25000"/>
                  </a:schemeClr>
                </a:solidFill>
                <a:latin typeface="+mj-lt"/>
                <a:ea typeface="맑은 고딕" pitchFamily="50" charset="-127"/>
              </a:defRPr>
            </a:lvl3pPr>
            <a:lvl4pPr algn="l">
              <a:buNone/>
              <a:defRPr sz="2000" i="1" baseline="0">
                <a:solidFill>
                  <a:schemeClr val="tx1">
                    <a:lumMod val="75000"/>
                    <a:lumOff val="25000"/>
                  </a:schemeClr>
                </a:solidFill>
                <a:latin typeface="+mj-lt"/>
                <a:ea typeface="맑은 고딕" pitchFamily="50" charset="-127"/>
              </a:defRPr>
            </a:lvl4pPr>
            <a:lvl5pPr algn="l">
              <a:buNone/>
              <a:defRPr sz="2000" i="1" baseline="0">
                <a:solidFill>
                  <a:schemeClr val="tx1">
                    <a:lumMod val="75000"/>
                    <a:lumOff val="2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2023-04-24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1126654" y="1732082"/>
            <a:ext cx="4333557" cy="2376264"/>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2023-04-24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AFFF54-3BFF-E5F1-212E-E97A97EE7881}"/>
              </a:ext>
            </a:extLst>
          </p:cNvPr>
          <p:cNvSpPr>
            <a:spLocks noGrp="1"/>
          </p:cNvSpPr>
          <p:nvPr>
            <p:ph type="ctrTitle"/>
          </p:nvPr>
        </p:nvSpPr>
        <p:spPr>
          <a:xfrm>
            <a:off x="-97482" y="2061642"/>
            <a:ext cx="5726748" cy="2016224"/>
          </a:xfrm>
        </p:spPr>
        <p:txBody>
          <a:bodyPr/>
          <a:lstStyle/>
          <a:p>
            <a:pPr algn="ctr"/>
            <a:r>
              <a:rPr lang="es-DO" sz="5400" dirty="0"/>
              <a:t>2023 Spring Data   </a:t>
            </a:r>
            <a:r>
              <a:rPr lang="es-DO" sz="5200" dirty="0"/>
              <a:t>General</a:t>
            </a:r>
            <a:r>
              <a:rPr lang="es-DO" sz="5400" dirty="0"/>
              <a:t> </a:t>
            </a:r>
            <a:r>
              <a:rPr lang="es-DO" sz="5200" dirty="0"/>
              <a:t>Registration</a:t>
            </a:r>
          </a:p>
        </p:txBody>
      </p:sp>
      <p:sp>
        <p:nvSpPr>
          <p:cNvPr id="5" name="Rectangle 4">
            <a:extLst>
              <a:ext uri="{FF2B5EF4-FFF2-40B4-BE49-F238E27FC236}">
                <a16:creationId xmlns:a16="http://schemas.microsoft.com/office/drawing/2014/main" id="{A63E8CAA-24DE-C501-C181-F248185E6EEA}"/>
              </a:ext>
            </a:extLst>
          </p:cNvPr>
          <p:cNvSpPr/>
          <p:nvPr/>
        </p:nvSpPr>
        <p:spPr>
          <a:xfrm>
            <a:off x="429675" y="4149874"/>
            <a:ext cx="4672433" cy="646331"/>
          </a:xfrm>
          <a:prstGeom prst="rect">
            <a:avLst/>
          </a:prstGeom>
          <a:solidFill>
            <a:schemeClr val="bg2"/>
          </a:solidFill>
        </p:spPr>
        <p:txBody>
          <a:bodyPr wrap="none" lIns="91440" tIns="45720" rIns="91440" bIns="45720">
            <a:spAutoFit/>
          </a:bodyPr>
          <a:lstStyle/>
          <a:p>
            <a:pPr algn="ctr"/>
            <a:r>
              <a:rPr lang="en-US" sz="3600" b="1" cap="none" spc="0" dirty="0">
                <a:ln w="10160">
                  <a:noFill/>
                  <a:prstDash val="solid"/>
                </a:ln>
                <a:solidFill>
                  <a:srgbClr val="003300"/>
                </a:solidFill>
                <a:effectLst>
                  <a:outerShdw blurRad="38100" dist="22860" dir="5400000" algn="tl" rotWithShape="0">
                    <a:srgbClr val="000000">
                      <a:alpha val="30000"/>
                    </a:srgbClr>
                  </a:outerShdw>
                </a:effectLst>
              </a:rPr>
              <a:t>Trident Technical College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9">
            <a:extLst>
              <a:ext uri="{FF2B5EF4-FFF2-40B4-BE49-F238E27FC236}">
                <a16:creationId xmlns:a16="http://schemas.microsoft.com/office/drawing/2014/main" id="{0F67BBC6-F357-AF37-E09D-CC3C7CA6D306}"/>
              </a:ext>
            </a:extLst>
          </p:cNvPr>
          <p:cNvGrpSpPr/>
          <p:nvPr/>
        </p:nvGrpSpPr>
        <p:grpSpPr>
          <a:xfrm>
            <a:off x="262558" y="189434"/>
            <a:ext cx="5976664" cy="675535"/>
            <a:chOff x="5493742" y="4995218"/>
            <a:chExt cx="5976664" cy="675535"/>
          </a:xfrm>
        </p:grpSpPr>
        <p:sp>
          <p:nvSpPr>
            <p:cNvPr id="5" name="이등변 삼각형 22">
              <a:extLst>
                <a:ext uri="{FF2B5EF4-FFF2-40B4-BE49-F238E27FC236}">
                  <a16:creationId xmlns:a16="http://schemas.microsoft.com/office/drawing/2014/main" id="{EE36CA44-7C48-BC4D-DB22-3C967076E251}"/>
                </a:ext>
              </a:extLst>
            </p:cNvPr>
            <p:cNvSpPr/>
            <p:nvPr/>
          </p:nvSpPr>
          <p:spPr>
            <a:xfrm>
              <a:off x="5493742" y="49952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6" name="TextBox 13">
              <a:extLst>
                <a:ext uri="{FF2B5EF4-FFF2-40B4-BE49-F238E27FC236}">
                  <a16:creationId xmlns:a16="http://schemas.microsoft.com/office/drawing/2014/main" id="{A689DD7E-3C6A-BAAB-2F09-C0194BCDDA61}"/>
                </a:ext>
              </a:extLst>
            </p:cNvPr>
            <p:cNvSpPr txBox="1">
              <a:spLocks noChangeArrowheads="1"/>
            </p:cNvSpPr>
            <p:nvPr/>
          </p:nvSpPr>
          <p:spPr bwMode="auto">
            <a:xfrm>
              <a:off x="5591150" y="5157986"/>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05</a:t>
              </a:r>
              <a:endParaRPr lang="ko-KR" altLang="en-US" sz="2500" b="1" dirty="0">
                <a:solidFill>
                  <a:schemeClr val="bg1"/>
                </a:solidFill>
                <a:latin typeface="+mj-lt"/>
                <a:ea typeface="맑은 고딕" panose="020B0503020000020004" pitchFamily="50" charset="-127"/>
              </a:endParaRPr>
            </a:p>
          </p:txBody>
        </p:sp>
        <p:sp>
          <p:nvSpPr>
            <p:cNvPr id="7" name="Text Box 5">
              <a:extLst>
                <a:ext uri="{FF2B5EF4-FFF2-40B4-BE49-F238E27FC236}">
                  <a16:creationId xmlns:a16="http://schemas.microsoft.com/office/drawing/2014/main" id="{500657F7-3D44-C4DA-121E-091E0AFE4566}"/>
                </a:ext>
              </a:extLst>
            </p:cNvPr>
            <p:cNvSpPr txBox="1">
              <a:spLocks noChangeArrowheads="1"/>
            </p:cNvSpPr>
            <p:nvPr/>
          </p:nvSpPr>
          <p:spPr bwMode="auto">
            <a:xfrm>
              <a:off x="6455246" y="5085978"/>
              <a:ext cx="5015160" cy="584775"/>
            </a:xfrm>
            <a:prstGeom prst="rect">
              <a:avLst/>
            </a:prstGeom>
            <a:noFill/>
            <a:ln w="9525">
              <a:noFill/>
              <a:miter lim="800000"/>
              <a:headEnd/>
              <a:tailEnd/>
            </a:ln>
          </p:spPr>
          <p:txBody>
            <a:bodyPr wrap="square">
              <a:spAutoFit/>
            </a:bodyPr>
            <a:lstStyle/>
            <a:p>
              <a:pPr>
                <a:defRPr/>
              </a:pPr>
              <a:r>
                <a:rPr lang="en-US" altLang="ko-KR" sz="3200" b="1" dirty="0">
                  <a:solidFill>
                    <a:schemeClr val="bg1"/>
                  </a:solidFill>
                  <a:latin typeface="+mj-lt"/>
                  <a:ea typeface="맑은 고딕" panose="020B0503020000020004" pitchFamily="50" charset="-127"/>
                </a:rPr>
                <a:t>PROBLEMS AND SOLUTIONS</a:t>
              </a:r>
            </a:p>
          </p:txBody>
        </p:sp>
      </p:grpSp>
      <p:pic>
        <p:nvPicPr>
          <p:cNvPr id="10" name="Picture 9">
            <a:extLst>
              <a:ext uri="{FF2B5EF4-FFF2-40B4-BE49-F238E27FC236}">
                <a16:creationId xmlns:a16="http://schemas.microsoft.com/office/drawing/2014/main" id="{3ACB8B92-40C5-83E5-C8F0-1B0E84DB3A34}"/>
              </a:ext>
            </a:extLst>
          </p:cNvPr>
          <p:cNvPicPr>
            <a:picLocks noChangeAspect="1"/>
          </p:cNvPicPr>
          <p:nvPr/>
        </p:nvPicPr>
        <p:blipFill>
          <a:blip r:embed="rId2"/>
          <a:stretch>
            <a:fillRect/>
          </a:stretch>
        </p:blipFill>
        <p:spPr>
          <a:xfrm>
            <a:off x="0" y="1027738"/>
            <a:ext cx="5231110" cy="5700608"/>
          </a:xfrm>
          <a:prstGeom prst="rect">
            <a:avLst/>
          </a:prstGeom>
        </p:spPr>
      </p:pic>
      <p:sp>
        <p:nvSpPr>
          <p:cNvPr id="12" name="TextBox 11">
            <a:extLst>
              <a:ext uri="{FF2B5EF4-FFF2-40B4-BE49-F238E27FC236}">
                <a16:creationId xmlns:a16="http://schemas.microsoft.com/office/drawing/2014/main" id="{4E8318DE-5D0B-E54C-BAB7-7D35331E3418}"/>
              </a:ext>
            </a:extLst>
          </p:cNvPr>
          <p:cNvSpPr txBox="1"/>
          <p:nvPr/>
        </p:nvSpPr>
        <p:spPr>
          <a:xfrm>
            <a:off x="8255446" y="1523867"/>
            <a:ext cx="3816424" cy="3785652"/>
          </a:xfrm>
          <a:prstGeom prst="rect">
            <a:avLst/>
          </a:prstGeom>
          <a:noFill/>
        </p:spPr>
        <p:txBody>
          <a:bodyPr wrap="square">
            <a:spAutoFit/>
          </a:bodyPr>
          <a:lstStyle/>
          <a:p>
            <a:r>
              <a:rPr lang="en-US" dirty="0"/>
              <a:t>Learning </a:t>
            </a:r>
            <a:r>
              <a:rPr lang="en-US" dirty="0" err="1"/>
              <a:t>Springboot</a:t>
            </a:r>
            <a:r>
              <a:rPr lang="en-US" dirty="0"/>
              <a:t>, </a:t>
            </a:r>
            <a:r>
              <a:rPr lang="en-US" dirty="0" err="1"/>
              <a:t>Thymeleaf</a:t>
            </a:r>
            <a:endParaRPr lang="en-US" dirty="0"/>
          </a:p>
          <a:p>
            <a:endParaRPr lang="en-US" dirty="0"/>
          </a:p>
          <a:p>
            <a:r>
              <a:rPr lang="en-US" dirty="0"/>
              <a:t>Learning Git Hub, Tutorial and Advisor. How to use from Command Line</a:t>
            </a:r>
          </a:p>
          <a:p>
            <a:endParaRPr lang="en-US" dirty="0"/>
          </a:p>
          <a:p>
            <a:r>
              <a:rPr lang="en-US" dirty="0"/>
              <a:t>Improve Communication and Standup Meeting with Discord.</a:t>
            </a:r>
          </a:p>
          <a:p>
            <a:endParaRPr lang="en-US" dirty="0"/>
          </a:p>
          <a:p>
            <a:r>
              <a:rPr lang="en-US" dirty="0"/>
              <a:t>Group meeting after the meeting with the product owner to assign       tasks and share impressions.</a:t>
            </a:r>
          </a:p>
        </p:txBody>
      </p:sp>
      <p:sp>
        <p:nvSpPr>
          <p:cNvPr id="13" name="TextBox 12">
            <a:extLst>
              <a:ext uri="{FF2B5EF4-FFF2-40B4-BE49-F238E27FC236}">
                <a16:creationId xmlns:a16="http://schemas.microsoft.com/office/drawing/2014/main" id="{3EB40578-8543-E61D-5C58-9FC071B151B5}"/>
              </a:ext>
            </a:extLst>
          </p:cNvPr>
          <p:cNvSpPr txBox="1"/>
          <p:nvPr/>
        </p:nvSpPr>
        <p:spPr>
          <a:xfrm>
            <a:off x="5375128" y="1087765"/>
            <a:ext cx="1224134" cy="400110"/>
          </a:xfrm>
          <a:prstGeom prst="rect">
            <a:avLst/>
          </a:prstGeom>
          <a:noFill/>
        </p:spPr>
        <p:txBody>
          <a:bodyPr wrap="square" rtlCol="0">
            <a:spAutoFit/>
          </a:bodyPr>
          <a:lstStyle/>
          <a:p>
            <a:r>
              <a:rPr lang="es-DO" b="1" dirty="0"/>
              <a:t>PROBLEM</a:t>
            </a:r>
          </a:p>
        </p:txBody>
      </p:sp>
      <p:sp>
        <p:nvSpPr>
          <p:cNvPr id="14" name="TextBox 13">
            <a:extLst>
              <a:ext uri="{FF2B5EF4-FFF2-40B4-BE49-F238E27FC236}">
                <a16:creationId xmlns:a16="http://schemas.microsoft.com/office/drawing/2014/main" id="{66F9EC18-FFED-AB06-A859-8E07FBA12581}"/>
              </a:ext>
            </a:extLst>
          </p:cNvPr>
          <p:cNvSpPr txBox="1"/>
          <p:nvPr/>
        </p:nvSpPr>
        <p:spPr>
          <a:xfrm>
            <a:off x="9695606" y="1103956"/>
            <a:ext cx="1224134" cy="400110"/>
          </a:xfrm>
          <a:prstGeom prst="rect">
            <a:avLst/>
          </a:prstGeom>
          <a:noFill/>
        </p:spPr>
        <p:txBody>
          <a:bodyPr wrap="square" rtlCol="0">
            <a:spAutoFit/>
          </a:bodyPr>
          <a:lstStyle/>
          <a:p>
            <a:r>
              <a:rPr lang="es-DO" b="1" dirty="0"/>
              <a:t>SOLUTION</a:t>
            </a:r>
          </a:p>
        </p:txBody>
      </p:sp>
      <p:sp>
        <p:nvSpPr>
          <p:cNvPr id="16" name="TextBox 15">
            <a:extLst>
              <a:ext uri="{FF2B5EF4-FFF2-40B4-BE49-F238E27FC236}">
                <a16:creationId xmlns:a16="http://schemas.microsoft.com/office/drawing/2014/main" id="{3664F382-0E5D-3F23-A6F7-DC331C6238C4}"/>
              </a:ext>
            </a:extLst>
          </p:cNvPr>
          <p:cNvSpPr txBox="1"/>
          <p:nvPr/>
        </p:nvSpPr>
        <p:spPr>
          <a:xfrm>
            <a:off x="5375128" y="1487875"/>
            <a:ext cx="2592286" cy="4093428"/>
          </a:xfrm>
          <a:prstGeom prst="rect">
            <a:avLst/>
          </a:prstGeom>
          <a:noFill/>
        </p:spPr>
        <p:txBody>
          <a:bodyPr wrap="square">
            <a:spAutoFit/>
          </a:bodyPr>
          <a:lstStyle/>
          <a:p>
            <a:r>
              <a:rPr lang="en-US" b="1" dirty="0"/>
              <a:t>New Tool: </a:t>
            </a:r>
            <a:r>
              <a:rPr lang="en-US" b="1" dirty="0" err="1"/>
              <a:t>SpringBoot</a:t>
            </a:r>
            <a:r>
              <a:rPr lang="en-US" b="1" dirty="0"/>
              <a:t>,</a:t>
            </a:r>
          </a:p>
          <a:p>
            <a:r>
              <a:rPr lang="en-US" b="1" dirty="0"/>
              <a:t> </a:t>
            </a:r>
            <a:r>
              <a:rPr lang="en-US" b="1" dirty="0" err="1"/>
              <a:t>Thymeleaf</a:t>
            </a:r>
            <a:r>
              <a:rPr lang="en-US" b="1" dirty="0"/>
              <a:t>.</a:t>
            </a:r>
          </a:p>
          <a:p>
            <a:endParaRPr lang="en-US" b="1" dirty="0"/>
          </a:p>
          <a:p>
            <a:r>
              <a:rPr lang="en-US" dirty="0"/>
              <a:t>Using </a:t>
            </a:r>
            <a:r>
              <a:rPr lang="en-US" dirty="0" err="1"/>
              <a:t>Github</a:t>
            </a:r>
            <a:r>
              <a:rPr lang="en-US" dirty="0"/>
              <a:t>, </a:t>
            </a:r>
          </a:p>
          <a:p>
            <a:r>
              <a:rPr lang="en-US" dirty="0"/>
              <a:t>Git, </a:t>
            </a:r>
            <a:r>
              <a:rPr lang="en-US" dirty="0" err="1"/>
              <a:t>Github</a:t>
            </a:r>
            <a:r>
              <a:rPr lang="en-US" dirty="0"/>
              <a:t> Desktop</a:t>
            </a:r>
          </a:p>
          <a:p>
            <a:endParaRPr lang="en-US" dirty="0"/>
          </a:p>
          <a:p>
            <a:r>
              <a:rPr lang="en-US" dirty="0"/>
              <a:t>Team Communication.</a:t>
            </a:r>
          </a:p>
          <a:p>
            <a:endParaRPr lang="en-US" dirty="0"/>
          </a:p>
          <a:p>
            <a:r>
              <a:rPr lang="en-US" dirty="0"/>
              <a:t>Task assignation.</a:t>
            </a:r>
          </a:p>
          <a:p>
            <a:endParaRPr lang="en-US" dirty="0"/>
          </a:p>
          <a:p>
            <a:r>
              <a:rPr lang="en-US" dirty="0"/>
              <a:t>Standup Meeting</a:t>
            </a:r>
          </a:p>
          <a:p>
            <a:endParaRPr lang="en-US" dirty="0"/>
          </a:p>
          <a:p>
            <a:endParaRPr lang="en-US" dirty="0"/>
          </a:p>
        </p:txBody>
      </p:sp>
    </p:spTree>
    <p:extLst>
      <p:ext uri="{BB962C8B-B14F-4D97-AF65-F5344CB8AC3E}">
        <p14:creationId xmlns:p14="http://schemas.microsoft.com/office/powerpoint/2010/main" val="2274628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9">
            <a:extLst>
              <a:ext uri="{FF2B5EF4-FFF2-40B4-BE49-F238E27FC236}">
                <a16:creationId xmlns:a16="http://schemas.microsoft.com/office/drawing/2014/main" id="{0F67BBC6-F357-AF37-E09D-CC3C7CA6D306}"/>
              </a:ext>
            </a:extLst>
          </p:cNvPr>
          <p:cNvGrpSpPr/>
          <p:nvPr/>
        </p:nvGrpSpPr>
        <p:grpSpPr>
          <a:xfrm>
            <a:off x="262558" y="189434"/>
            <a:ext cx="7344816" cy="675535"/>
            <a:chOff x="5493742" y="4995218"/>
            <a:chExt cx="5976664" cy="675535"/>
          </a:xfrm>
        </p:grpSpPr>
        <p:sp>
          <p:nvSpPr>
            <p:cNvPr id="5" name="이등변 삼각형 22">
              <a:extLst>
                <a:ext uri="{FF2B5EF4-FFF2-40B4-BE49-F238E27FC236}">
                  <a16:creationId xmlns:a16="http://schemas.microsoft.com/office/drawing/2014/main" id="{EE36CA44-7C48-BC4D-DB22-3C967076E251}"/>
                </a:ext>
              </a:extLst>
            </p:cNvPr>
            <p:cNvSpPr/>
            <p:nvPr/>
          </p:nvSpPr>
          <p:spPr>
            <a:xfrm>
              <a:off x="5493742" y="49952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6" name="TextBox 13">
              <a:extLst>
                <a:ext uri="{FF2B5EF4-FFF2-40B4-BE49-F238E27FC236}">
                  <a16:creationId xmlns:a16="http://schemas.microsoft.com/office/drawing/2014/main" id="{A689DD7E-3C6A-BAAB-2F09-C0194BCDDA61}"/>
                </a:ext>
              </a:extLst>
            </p:cNvPr>
            <p:cNvSpPr txBox="1">
              <a:spLocks noChangeArrowheads="1"/>
            </p:cNvSpPr>
            <p:nvPr/>
          </p:nvSpPr>
          <p:spPr bwMode="auto">
            <a:xfrm>
              <a:off x="5668306" y="5157986"/>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06</a:t>
              </a:r>
              <a:endParaRPr lang="ko-KR" altLang="en-US" sz="2500" b="1" dirty="0">
                <a:solidFill>
                  <a:schemeClr val="bg1"/>
                </a:solidFill>
                <a:latin typeface="+mj-lt"/>
                <a:ea typeface="맑은 고딕" panose="020B0503020000020004" pitchFamily="50" charset="-127"/>
              </a:endParaRPr>
            </a:p>
          </p:txBody>
        </p:sp>
        <p:sp>
          <p:nvSpPr>
            <p:cNvPr id="7" name="Text Box 5">
              <a:extLst>
                <a:ext uri="{FF2B5EF4-FFF2-40B4-BE49-F238E27FC236}">
                  <a16:creationId xmlns:a16="http://schemas.microsoft.com/office/drawing/2014/main" id="{500657F7-3D44-C4DA-121E-091E0AFE4566}"/>
                </a:ext>
              </a:extLst>
            </p:cNvPr>
            <p:cNvSpPr txBox="1">
              <a:spLocks noChangeArrowheads="1"/>
            </p:cNvSpPr>
            <p:nvPr/>
          </p:nvSpPr>
          <p:spPr bwMode="auto">
            <a:xfrm>
              <a:off x="6455246" y="5085978"/>
              <a:ext cx="5015160" cy="584775"/>
            </a:xfrm>
            <a:prstGeom prst="rect">
              <a:avLst/>
            </a:prstGeom>
            <a:noFill/>
            <a:ln w="9525">
              <a:noFill/>
              <a:miter lim="800000"/>
              <a:headEnd/>
              <a:tailEnd/>
            </a:ln>
          </p:spPr>
          <p:txBody>
            <a:bodyPr wrap="square">
              <a:spAutoFit/>
            </a:bodyPr>
            <a:lstStyle/>
            <a:p>
              <a:pPr>
                <a:defRPr/>
              </a:pPr>
              <a:r>
                <a:rPr lang="en-US" altLang="ko-KR" sz="3200" b="1" dirty="0">
                  <a:solidFill>
                    <a:schemeClr val="bg1"/>
                  </a:solidFill>
                  <a:latin typeface="+mj-lt"/>
                  <a:ea typeface="맑은 고딕" panose="020B0503020000020004" pitchFamily="50" charset="-127"/>
                </a:rPr>
                <a:t>FUTURE DIRECTION</a:t>
              </a:r>
            </a:p>
          </p:txBody>
        </p:sp>
      </p:grpSp>
      <p:pic>
        <p:nvPicPr>
          <p:cNvPr id="19" name="Picture 18">
            <a:extLst>
              <a:ext uri="{FF2B5EF4-FFF2-40B4-BE49-F238E27FC236}">
                <a16:creationId xmlns:a16="http://schemas.microsoft.com/office/drawing/2014/main" id="{95C23565-4207-627D-785E-1252511EF413}"/>
              </a:ext>
            </a:extLst>
          </p:cNvPr>
          <p:cNvPicPr>
            <a:picLocks noChangeAspect="1"/>
          </p:cNvPicPr>
          <p:nvPr/>
        </p:nvPicPr>
        <p:blipFill>
          <a:blip r:embed="rId2"/>
          <a:stretch>
            <a:fillRect/>
          </a:stretch>
        </p:blipFill>
        <p:spPr>
          <a:xfrm>
            <a:off x="0" y="981522"/>
            <a:ext cx="12190413" cy="5878066"/>
          </a:xfrm>
          <a:prstGeom prst="rect">
            <a:avLst/>
          </a:prstGeom>
        </p:spPr>
      </p:pic>
      <p:sp>
        <p:nvSpPr>
          <p:cNvPr id="21" name="TextBox 20">
            <a:extLst>
              <a:ext uri="{FF2B5EF4-FFF2-40B4-BE49-F238E27FC236}">
                <a16:creationId xmlns:a16="http://schemas.microsoft.com/office/drawing/2014/main" id="{EE3B9DB7-8F7A-D345-C413-DED3B0A85676}"/>
              </a:ext>
            </a:extLst>
          </p:cNvPr>
          <p:cNvSpPr txBox="1"/>
          <p:nvPr/>
        </p:nvSpPr>
        <p:spPr>
          <a:xfrm>
            <a:off x="0" y="1701602"/>
            <a:ext cx="4727054" cy="3785652"/>
          </a:xfrm>
          <a:prstGeom prst="rect">
            <a:avLst/>
          </a:prstGeom>
          <a:noFill/>
        </p:spPr>
        <p:txBody>
          <a:bodyPr wrap="square">
            <a:spAutoFit/>
          </a:bodyPr>
          <a:lstStyle/>
          <a:p>
            <a:pPr marL="457200" indent="-457200">
              <a:buFont typeface="+mj-lt"/>
              <a:buAutoNum type="arabicPeriod"/>
            </a:pPr>
            <a:r>
              <a:rPr lang="en-US" sz="2400" dirty="0">
                <a:solidFill>
                  <a:schemeClr val="bg1"/>
                </a:solidFill>
              </a:rPr>
              <a:t>Class Enrollment Email Confirmations</a:t>
            </a:r>
          </a:p>
          <a:p>
            <a:pPr marL="457200" indent="-457200">
              <a:buFont typeface="+mj-lt"/>
              <a:buAutoNum type="arabicPeriod"/>
            </a:pPr>
            <a:endParaRPr lang="en-US" sz="2400" dirty="0">
              <a:solidFill>
                <a:schemeClr val="bg1"/>
              </a:solidFill>
            </a:endParaRPr>
          </a:p>
          <a:p>
            <a:pPr marL="457200" indent="-457200">
              <a:buFont typeface="+mj-lt"/>
              <a:buAutoNum type="arabicPeriod"/>
            </a:pPr>
            <a:r>
              <a:rPr lang="en-US" sz="2400" dirty="0">
                <a:solidFill>
                  <a:schemeClr val="bg1"/>
                </a:solidFill>
              </a:rPr>
              <a:t>Optimize for Mobile Application</a:t>
            </a:r>
          </a:p>
          <a:p>
            <a:pPr marL="457200" indent="-457200">
              <a:buFont typeface="+mj-lt"/>
              <a:buAutoNum type="arabicPeriod"/>
            </a:pPr>
            <a:endParaRPr lang="en-US" sz="2400" dirty="0">
              <a:solidFill>
                <a:schemeClr val="bg1"/>
              </a:solidFill>
            </a:endParaRPr>
          </a:p>
          <a:p>
            <a:pPr marL="457200" indent="-457200">
              <a:buFont typeface="+mj-lt"/>
              <a:buAutoNum type="arabicPeriod"/>
            </a:pPr>
            <a:r>
              <a:rPr lang="en-US" sz="2400" dirty="0">
                <a:solidFill>
                  <a:schemeClr val="bg1"/>
                </a:solidFill>
              </a:rPr>
              <a:t>Course Information: Instructor,   Textbook, tools, supply.</a:t>
            </a:r>
          </a:p>
          <a:p>
            <a:pPr marL="457200" indent="-457200">
              <a:buFont typeface="+mj-lt"/>
              <a:buAutoNum type="arabicPeriod"/>
            </a:pPr>
            <a:endParaRPr lang="en-US" sz="2400" dirty="0">
              <a:solidFill>
                <a:schemeClr val="bg1"/>
              </a:solidFill>
            </a:endParaRPr>
          </a:p>
          <a:p>
            <a:pPr marL="457200" indent="-457200">
              <a:buFont typeface="+mj-lt"/>
              <a:buAutoNum type="arabicPeriod"/>
            </a:pPr>
            <a:r>
              <a:rPr lang="en-US" sz="2400" dirty="0">
                <a:solidFill>
                  <a:schemeClr val="bg1"/>
                </a:solidFill>
              </a:rPr>
              <a:t>Search to find courses </a:t>
            </a:r>
            <a:r>
              <a:rPr lang="en-US" sz="2400">
                <a:solidFill>
                  <a:schemeClr val="bg1"/>
                </a:solidFill>
              </a:rPr>
              <a:t>and filter  by teacher.</a:t>
            </a:r>
            <a:endParaRPr lang="en-US" sz="2400" dirty="0">
              <a:solidFill>
                <a:schemeClr val="bg1"/>
              </a:solidFill>
            </a:endParaRPr>
          </a:p>
        </p:txBody>
      </p:sp>
    </p:spTree>
    <p:extLst>
      <p:ext uri="{BB962C8B-B14F-4D97-AF65-F5344CB8AC3E}">
        <p14:creationId xmlns:p14="http://schemas.microsoft.com/office/powerpoint/2010/main" val="775069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9">
            <a:extLst>
              <a:ext uri="{FF2B5EF4-FFF2-40B4-BE49-F238E27FC236}">
                <a16:creationId xmlns:a16="http://schemas.microsoft.com/office/drawing/2014/main" id="{0F67BBC6-F357-AF37-E09D-CC3C7CA6D306}"/>
              </a:ext>
            </a:extLst>
          </p:cNvPr>
          <p:cNvGrpSpPr/>
          <p:nvPr/>
        </p:nvGrpSpPr>
        <p:grpSpPr>
          <a:xfrm>
            <a:off x="262558" y="189434"/>
            <a:ext cx="7344816" cy="675535"/>
            <a:chOff x="5493742" y="4995218"/>
            <a:chExt cx="5976664" cy="675535"/>
          </a:xfrm>
        </p:grpSpPr>
        <p:sp>
          <p:nvSpPr>
            <p:cNvPr id="5" name="이등변 삼각형 22">
              <a:extLst>
                <a:ext uri="{FF2B5EF4-FFF2-40B4-BE49-F238E27FC236}">
                  <a16:creationId xmlns:a16="http://schemas.microsoft.com/office/drawing/2014/main" id="{EE36CA44-7C48-BC4D-DB22-3C967076E251}"/>
                </a:ext>
              </a:extLst>
            </p:cNvPr>
            <p:cNvSpPr/>
            <p:nvPr/>
          </p:nvSpPr>
          <p:spPr>
            <a:xfrm>
              <a:off x="5493742" y="49952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6" name="TextBox 13">
              <a:extLst>
                <a:ext uri="{FF2B5EF4-FFF2-40B4-BE49-F238E27FC236}">
                  <a16:creationId xmlns:a16="http://schemas.microsoft.com/office/drawing/2014/main" id="{A689DD7E-3C6A-BAAB-2F09-C0194BCDDA61}"/>
                </a:ext>
              </a:extLst>
            </p:cNvPr>
            <p:cNvSpPr txBox="1">
              <a:spLocks noChangeArrowheads="1"/>
            </p:cNvSpPr>
            <p:nvPr/>
          </p:nvSpPr>
          <p:spPr bwMode="auto">
            <a:xfrm>
              <a:off x="5668306" y="5157986"/>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07</a:t>
              </a:r>
              <a:endParaRPr lang="ko-KR" altLang="en-US" sz="2500" b="1" dirty="0">
                <a:solidFill>
                  <a:schemeClr val="bg1"/>
                </a:solidFill>
                <a:latin typeface="+mj-lt"/>
                <a:ea typeface="맑은 고딕" panose="020B0503020000020004" pitchFamily="50" charset="-127"/>
              </a:endParaRPr>
            </a:p>
          </p:txBody>
        </p:sp>
        <p:sp>
          <p:nvSpPr>
            <p:cNvPr id="7" name="Text Box 5">
              <a:extLst>
                <a:ext uri="{FF2B5EF4-FFF2-40B4-BE49-F238E27FC236}">
                  <a16:creationId xmlns:a16="http://schemas.microsoft.com/office/drawing/2014/main" id="{500657F7-3D44-C4DA-121E-091E0AFE4566}"/>
                </a:ext>
              </a:extLst>
            </p:cNvPr>
            <p:cNvSpPr txBox="1">
              <a:spLocks noChangeArrowheads="1"/>
            </p:cNvSpPr>
            <p:nvPr/>
          </p:nvSpPr>
          <p:spPr bwMode="auto">
            <a:xfrm>
              <a:off x="6455246" y="5085978"/>
              <a:ext cx="5015160" cy="584775"/>
            </a:xfrm>
            <a:prstGeom prst="rect">
              <a:avLst/>
            </a:prstGeom>
            <a:noFill/>
            <a:ln w="9525">
              <a:noFill/>
              <a:miter lim="800000"/>
              <a:headEnd/>
              <a:tailEnd/>
            </a:ln>
          </p:spPr>
          <p:txBody>
            <a:bodyPr wrap="square">
              <a:spAutoFit/>
            </a:bodyPr>
            <a:lstStyle/>
            <a:p>
              <a:pPr>
                <a:defRPr/>
              </a:pPr>
              <a:r>
                <a:rPr lang="en-US" altLang="ko-KR" sz="3200" b="1" dirty="0">
                  <a:solidFill>
                    <a:schemeClr val="bg1"/>
                  </a:solidFill>
                  <a:latin typeface="+mj-lt"/>
                  <a:ea typeface="맑은 고딕" panose="020B0503020000020004" pitchFamily="50" charset="-127"/>
                </a:rPr>
                <a:t>HOW IT WORK?....DEMOSTRATION</a:t>
              </a:r>
            </a:p>
          </p:txBody>
        </p:sp>
      </p:grpSp>
      <p:pic>
        <p:nvPicPr>
          <p:cNvPr id="2" name="Picture 1">
            <a:extLst>
              <a:ext uri="{FF2B5EF4-FFF2-40B4-BE49-F238E27FC236}">
                <a16:creationId xmlns:a16="http://schemas.microsoft.com/office/drawing/2014/main" id="{5942FB60-57A6-BA28-3FA3-038D78727C2E}"/>
              </a:ext>
            </a:extLst>
          </p:cNvPr>
          <p:cNvPicPr>
            <a:picLocks noChangeAspect="1"/>
          </p:cNvPicPr>
          <p:nvPr/>
        </p:nvPicPr>
        <p:blipFill>
          <a:blip r:embed="rId2"/>
          <a:stretch>
            <a:fillRect/>
          </a:stretch>
        </p:blipFill>
        <p:spPr>
          <a:xfrm>
            <a:off x="7406451" y="106340"/>
            <a:ext cx="917350" cy="917350"/>
          </a:xfrm>
          <a:prstGeom prst="rect">
            <a:avLst/>
          </a:prstGeom>
        </p:spPr>
      </p:pic>
      <p:pic>
        <p:nvPicPr>
          <p:cNvPr id="8" name="Picture 7">
            <a:extLst>
              <a:ext uri="{FF2B5EF4-FFF2-40B4-BE49-F238E27FC236}">
                <a16:creationId xmlns:a16="http://schemas.microsoft.com/office/drawing/2014/main" id="{7B951E3A-1F42-5C41-7F3A-EB5FC3B75C59}"/>
              </a:ext>
            </a:extLst>
          </p:cNvPr>
          <p:cNvPicPr>
            <a:picLocks noChangeAspect="1"/>
          </p:cNvPicPr>
          <p:nvPr/>
        </p:nvPicPr>
        <p:blipFill>
          <a:blip r:embed="rId3"/>
          <a:stretch>
            <a:fillRect/>
          </a:stretch>
        </p:blipFill>
        <p:spPr>
          <a:xfrm>
            <a:off x="3613597" y="2061642"/>
            <a:ext cx="4963218" cy="2981741"/>
          </a:xfrm>
          <a:prstGeom prst="rect">
            <a:avLst/>
          </a:prstGeom>
        </p:spPr>
      </p:pic>
    </p:spTree>
    <p:extLst>
      <p:ext uri="{BB962C8B-B14F-4D97-AF65-F5344CB8AC3E}">
        <p14:creationId xmlns:p14="http://schemas.microsoft.com/office/powerpoint/2010/main" val="813250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07374" y="765498"/>
            <a:ext cx="2304256" cy="553998"/>
          </a:xfrm>
          <a:prstGeom prst="rect">
            <a:avLst/>
          </a:prstGeom>
          <a:noFill/>
        </p:spPr>
        <p:txBody>
          <a:bodyPr wrap="square" rtlCol="0">
            <a:spAutoFit/>
          </a:bodyPr>
          <a:lstStyle/>
          <a:p>
            <a:pPr algn="ctr"/>
            <a:r>
              <a:rPr lang="en-US" altLang="ko-KR" sz="3000" b="1" dirty="0">
                <a:latin typeface="+mj-lt"/>
                <a:ea typeface="맑은 고딕" panose="020B0503020000020004" pitchFamily="50" charset="-127"/>
              </a:rPr>
              <a:t>CONTENTS</a:t>
            </a:r>
            <a:endParaRPr lang="ko-KR" altLang="en-US" sz="3000" b="1" dirty="0">
              <a:latin typeface="+mj-lt"/>
              <a:ea typeface="맑은 고딕" panose="020B0503020000020004" pitchFamily="50" charset="-127"/>
            </a:endParaRPr>
          </a:p>
        </p:txBody>
      </p:sp>
      <p:grpSp>
        <p:nvGrpSpPr>
          <p:cNvPr id="3" name="그룹 2"/>
          <p:cNvGrpSpPr/>
          <p:nvPr/>
        </p:nvGrpSpPr>
        <p:grpSpPr>
          <a:xfrm>
            <a:off x="5493742" y="1013075"/>
            <a:ext cx="5589901" cy="703669"/>
            <a:chOff x="5493742" y="1820218"/>
            <a:chExt cx="5589901" cy="703669"/>
          </a:xfrm>
        </p:grpSpPr>
        <p:sp>
          <p:nvSpPr>
            <p:cNvPr id="19" name="이등변 삼각형 18"/>
            <p:cNvSpPr/>
            <p:nvPr/>
          </p:nvSpPr>
          <p:spPr>
            <a:xfrm>
              <a:off x="5493742" y="18202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4" name="Text Box 5"/>
            <p:cNvSpPr txBox="1">
              <a:spLocks noChangeArrowheads="1"/>
            </p:cNvSpPr>
            <p:nvPr/>
          </p:nvSpPr>
          <p:spPr bwMode="auto">
            <a:xfrm>
              <a:off x="6455246" y="1977018"/>
              <a:ext cx="4628397" cy="307975"/>
            </a:xfrm>
            <a:prstGeom prst="rect">
              <a:avLst/>
            </a:prstGeom>
            <a:noFill/>
            <a:ln w="9525">
              <a:noFill/>
              <a:miter lim="800000"/>
              <a:headEnd/>
              <a:tailEnd/>
            </a:ln>
          </p:spPr>
          <p:txBody>
            <a:bodyPr wrap="square">
              <a:spAutoFit/>
            </a:bodyPr>
            <a:lstStyle/>
            <a:p>
              <a:pPr>
                <a:defRPr/>
              </a:pPr>
              <a:r>
                <a:rPr lang="en-US" altLang="ko-KR" sz="1400" b="1" dirty="0">
                  <a:latin typeface="+mj-lt"/>
                  <a:ea typeface="맑은 고딕" panose="020B0503020000020004" pitchFamily="50" charset="-127"/>
                </a:rPr>
                <a:t>Team Members</a:t>
              </a:r>
            </a:p>
          </p:txBody>
        </p:sp>
        <p:sp>
          <p:nvSpPr>
            <p:cNvPr id="5" name="Text Box 11"/>
            <p:cNvSpPr txBox="1">
              <a:spLocks noChangeArrowheads="1"/>
            </p:cNvSpPr>
            <p:nvPr/>
          </p:nvSpPr>
          <p:spPr bwMode="auto">
            <a:xfrm>
              <a:off x="6455246" y="2277666"/>
              <a:ext cx="4592900"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atin typeface="+mj-lt"/>
                  <a:ea typeface="맑은 고딕" pitchFamily="50" charset="-127"/>
                  <a:cs typeface="굴림" pitchFamily="50" charset="-127"/>
                </a:rPr>
                <a:t>Stephen A. </a:t>
              </a:r>
              <a:r>
                <a:rPr lang="en-US" altLang="ko-KR" sz="1100" dirty="0" err="1">
                  <a:latin typeface="+mj-lt"/>
                  <a:ea typeface="맑은 고딕" pitchFamily="50" charset="-127"/>
                  <a:cs typeface="굴림" pitchFamily="50" charset="-127"/>
                </a:rPr>
                <a:t>Prine</a:t>
              </a:r>
              <a:r>
                <a:rPr lang="en-US" altLang="ko-KR" sz="1100" dirty="0">
                  <a:latin typeface="+mj-lt"/>
                  <a:ea typeface="맑은 고딕" pitchFamily="50" charset="-127"/>
                  <a:cs typeface="굴림" pitchFamily="50" charset="-127"/>
                </a:rPr>
                <a:t>, Wilson Curtis, Joshua T. McMorrow, John H. Percival.</a:t>
              </a:r>
            </a:p>
          </p:txBody>
        </p:sp>
        <p:sp>
          <p:nvSpPr>
            <p:cNvPr id="6" name="TextBox 13"/>
            <p:cNvSpPr txBox="1">
              <a:spLocks noChangeArrowheads="1"/>
            </p:cNvSpPr>
            <p:nvPr/>
          </p:nvSpPr>
          <p:spPr bwMode="auto">
            <a:xfrm>
              <a:off x="5591150" y="1989634"/>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01</a:t>
              </a:r>
              <a:endParaRPr lang="ko-KR" altLang="en-US" sz="2500" b="1" dirty="0">
                <a:solidFill>
                  <a:schemeClr val="bg1"/>
                </a:solidFill>
                <a:latin typeface="+mj-lt"/>
                <a:ea typeface="맑은 고딕" panose="020B0503020000020004" pitchFamily="50" charset="-127"/>
              </a:endParaRPr>
            </a:p>
          </p:txBody>
        </p:sp>
      </p:grpSp>
      <p:grpSp>
        <p:nvGrpSpPr>
          <p:cNvPr id="7" name="그룹 6"/>
          <p:cNvGrpSpPr/>
          <p:nvPr/>
        </p:nvGrpSpPr>
        <p:grpSpPr>
          <a:xfrm>
            <a:off x="5493742" y="1753351"/>
            <a:ext cx="5589901" cy="656679"/>
            <a:chOff x="5493742" y="2613968"/>
            <a:chExt cx="5589901" cy="656679"/>
          </a:xfrm>
        </p:grpSpPr>
        <p:sp>
          <p:nvSpPr>
            <p:cNvPr id="20" name="이등변 삼각형 19"/>
            <p:cNvSpPr/>
            <p:nvPr/>
          </p:nvSpPr>
          <p:spPr>
            <a:xfrm>
              <a:off x="5493742" y="261396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1" name="TextBox 13"/>
            <p:cNvSpPr txBox="1">
              <a:spLocks noChangeArrowheads="1"/>
            </p:cNvSpPr>
            <p:nvPr/>
          </p:nvSpPr>
          <p:spPr bwMode="auto">
            <a:xfrm>
              <a:off x="5591150" y="2781722"/>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02</a:t>
              </a:r>
              <a:endParaRPr lang="ko-KR" altLang="en-US" sz="2500" b="1" dirty="0">
                <a:solidFill>
                  <a:schemeClr val="bg1"/>
                </a:solidFill>
                <a:latin typeface="+mj-lt"/>
                <a:ea typeface="맑은 고딕" panose="020B0503020000020004" pitchFamily="50" charset="-127"/>
              </a:endParaRPr>
            </a:p>
          </p:txBody>
        </p:sp>
        <p:sp>
          <p:nvSpPr>
            <p:cNvPr id="24" name="Text Box 5"/>
            <p:cNvSpPr txBox="1">
              <a:spLocks noChangeArrowheads="1"/>
            </p:cNvSpPr>
            <p:nvPr/>
          </p:nvSpPr>
          <p:spPr bwMode="auto">
            <a:xfrm>
              <a:off x="6455246" y="2723778"/>
              <a:ext cx="4628397" cy="307975"/>
            </a:xfrm>
            <a:prstGeom prst="rect">
              <a:avLst/>
            </a:prstGeom>
            <a:noFill/>
            <a:ln w="9525">
              <a:noFill/>
              <a:miter lim="800000"/>
              <a:headEnd/>
              <a:tailEnd/>
            </a:ln>
          </p:spPr>
          <p:txBody>
            <a:bodyPr wrap="square">
              <a:spAutoFit/>
            </a:bodyPr>
            <a:lstStyle/>
            <a:p>
              <a:pPr>
                <a:defRPr/>
              </a:pPr>
              <a:r>
                <a:rPr lang="en-US" altLang="ko-KR" sz="1400" b="1" dirty="0">
                  <a:latin typeface="+mj-lt"/>
                  <a:ea typeface="맑은 고딕" panose="020B0503020000020004" pitchFamily="50" charset="-127"/>
                </a:rPr>
                <a:t>Problem To Solve</a:t>
              </a:r>
            </a:p>
          </p:txBody>
        </p:sp>
        <p:sp>
          <p:nvSpPr>
            <p:cNvPr id="25" name="Text Box 11"/>
            <p:cNvSpPr txBox="1">
              <a:spLocks noChangeArrowheads="1"/>
            </p:cNvSpPr>
            <p:nvPr/>
          </p:nvSpPr>
          <p:spPr bwMode="auto">
            <a:xfrm>
              <a:off x="6455246" y="3024426"/>
              <a:ext cx="4592900"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atin typeface="+mj-lt"/>
                  <a:ea typeface="맑은 고딕" pitchFamily="50" charset="-127"/>
                  <a:cs typeface="굴림" pitchFamily="50" charset="-127"/>
                </a:rPr>
                <a:t>New Registration System. </a:t>
              </a:r>
            </a:p>
          </p:txBody>
        </p:sp>
      </p:grpSp>
      <p:grpSp>
        <p:nvGrpSpPr>
          <p:cNvPr id="8" name="그룹 7"/>
          <p:cNvGrpSpPr/>
          <p:nvPr/>
        </p:nvGrpSpPr>
        <p:grpSpPr>
          <a:xfrm>
            <a:off x="5518720" y="2471784"/>
            <a:ext cx="5589901" cy="648072"/>
            <a:chOff x="5493742" y="3407718"/>
            <a:chExt cx="5589901" cy="648072"/>
          </a:xfrm>
        </p:grpSpPr>
        <p:sp>
          <p:nvSpPr>
            <p:cNvPr id="21" name="이등변 삼각형 20"/>
            <p:cNvSpPr/>
            <p:nvPr/>
          </p:nvSpPr>
          <p:spPr>
            <a:xfrm>
              <a:off x="5493742" y="34077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5" name="TextBox 13"/>
            <p:cNvSpPr txBox="1">
              <a:spLocks noChangeArrowheads="1"/>
            </p:cNvSpPr>
            <p:nvPr/>
          </p:nvSpPr>
          <p:spPr bwMode="auto">
            <a:xfrm>
              <a:off x="5591150" y="3573810"/>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03</a:t>
              </a:r>
              <a:endParaRPr lang="ko-KR" altLang="en-US" sz="2500" b="1" dirty="0">
                <a:solidFill>
                  <a:schemeClr val="bg1"/>
                </a:solidFill>
                <a:latin typeface="+mj-lt"/>
                <a:ea typeface="맑은 고딕" panose="020B0503020000020004" pitchFamily="50" charset="-127"/>
              </a:endParaRPr>
            </a:p>
          </p:txBody>
        </p:sp>
        <p:sp>
          <p:nvSpPr>
            <p:cNvPr id="26" name="Text Box 5"/>
            <p:cNvSpPr txBox="1">
              <a:spLocks noChangeArrowheads="1"/>
            </p:cNvSpPr>
            <p:nvPr/>
          </p:nvSpPr>
          <p:spPr bwMode="auto">
            <a:xfrm>
              <a:off x="6455246" y="3470538"/>
              <a:ext cx="4628397" cy="307975"/>
            </a:xfrm>
            <a:prstGeom prst="rect">
              <a:avLst/>
            </a:prstGeom>
            <a:noFill/>
            <a:ln w="9525">
              <a:noFill/>
              <a:miter lim="800000"/>
              <a:headEnd/>
              <a:tailEnd/>
            </a:ln>
          </p:spPr>
          <p:txBody>
            <a:bodyPr wrap="square">
              <a:spAutoFit/>
            </a:bodyPr>
            <a:lstStyle/>
            <a:p>
              <a:pPr>
                <a:defRPr/>
              </a:pPr>
              <a:r>
                <a:rPr lang="en-US" altLang="ko-KR" sz="1400" b="1" dirty="0">
                  <a:latin typeface="+mj-lt"/>
                  <a:ea typeface="맑은 고딕" panose="020B0503020000020004" pitchFamily="50" charset="-127"/>
                </a:rPr>
                <a:t>Approach</a:t>
              </a:r>
            </a:p>
          </p:txBody>
        </p:sp>
        <p:sp>
          <p:nvSpPr>
            <p:cNvPr id="27" name="Text Box 11"/>
            <p:cNvSpPr txBox="1">
              <a:spLocks noChangeArrowheads="1"/>
            </p:cNvSpPr>
            <p:nvPr/>
          </p:nvSpPr>
          <p:spPr bwMode="auto">
            <a:xfrm>
              <a:off x="6455246" y="3771186"/>
              <a:ext cx="4592900"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atin typeface="+mj-lt"/>
                  <a:ea typeface="맑은 고딕" pitchFamily="50" charset="-127"/>
                  <a:cs typeface="굴림" pitchFamily="50" charset="-127"/>
                </a:rPr>
                <a:t>Sprint Meeting, Trello, Standup Meetings….</a:t>
              </a:r>
            </a:p>
          </p:txBody>
        </p:sp>
      </p:grpSp>
      <p:grpSp>
        <p:nvGrpSpPr>
          <p:cNvPr id="9" name="그룹 8"/>
          <p:cNvGrpSpPr/>
          <p:nvPr/>
        </p:nvGrpSpPr>
        <p:grpSpPr>
          <a:xfrm>
            <a:off x="5493742" y="3352369"/>
            <a:ext cx="5589901" cy="648072"/>
            <a:chOff x="5493742" y="4201468"/>
            <a:chExt cx="5589901" cy="648072"/>
          </a:xfrm>
        </p:grpSpPr>
        <p:sp>
          <p:nvSpPr>
            <p:cNvPr id="22" name="이등변 삼각형 21"/>
            <p:cNvSpPr/>
            <p:nvPr/>
          </p:nvSpPr>
          <p:spPr>
            <a:xfrm>
              <a:off x="5493742" y="420146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9" name="TextBox 13"/>
            <p:cNvSpPr txBox="1">
              <a:spLocks noChangeArrowheads="1"/>
            </p:cNvSpPr>
            <p:nvPr/>
          </p:nvSpPr>
          <p:spPr bwMode="auto">
            <a:xfrm>
              <a:off x="5591150" y="4365898"/>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04</a:t>
              </a:r>
              <a:endParaRPr lang="ko-KR" altLang="en-US" sz="2500" b="1" dirty="0">
                <a:solidFill>
                  <a:schemeClr val="bg1"/>
                </a:solidFill>
                <a:latin typeface="+mj-lt"/>
                <a:ea typeface="맑은 고딕" panose="020B0503020000020004" pitchFamily="50" charset="-127"/>
              </a:endParaRPr>
            </a:p>
          </p:txBody>
        </p:sp>
        <p:sp>
          <p:nvSpPr>
            <p:cNvPr id="28" name="Text Box 5"/>
            <p:cNvSpPr txBox="1">
              <a:spLocks noChangeArrowheads="1"/>
            </p:cNvSpPr>
            <p:nvPr/>
          </p:nvSpPr>
          <p:spPr bwMode="auto">
            <a:xfrm>
              <a:off x="6455246" y="4263018"/>
              <a:ext cx="4628397" cy="307975"/>
            </a:xfrm>
            <a:prstGeom prst="rect">
              <a:avLst/>
            </a:prstGeom>
            <a:noFill/>
            <a:ln w="9525">
              <a:noFill/>
              <a:miter lim="800000"/>
              <a:headEnd/>
              <a:tailEnd/>
            </a:ln>
          </p:spPr>
          <p:txBody>
            <a:bodyPr wrap="square">
              <a:spAutoFit/>
            </a:bodyPr>
            <a:lstStyle/>
            <a:p>
              <a:pPr>
                <a:defRPr/>
              </a:pPr>
              <a:r>
                <a:rPr lang="en-US" altLang="ko-KR" sz="1400" b="1" dirty="0">
                  <a:latin typeface="+mj-lt"/>
                  <a:ea typeface="맑은 고딕" panose="020B0503020000020004" pitchFamily="50" charset="-127"/>
                </a:rPr>
                <a:t>Architecture</a:t>
              </a:r>
            </a:p>
          </p:txBody>
        </p:sp>
        <p:sp>
          <p:nvSpPr>
            <p:cNvPr id="29" name="Text Box 11"/>
            <p:cNvSpPr txBox="1">
              <a:spLocks noChangeArrowheads="1"/>
            </p:cNvSpPr>
            <p:nvPr/>
          </p:nvSpPr>
          <p:spPr bwMode="auto">
            <a:xfrm>
              <a:off x="6455246" y="4563666"/>
              <a:ext cx="4592900"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err="1">
                  <a:latin typeface="+mj-lt"/>
                  <a:ea typeface="맑은 고딕" pitchFamily="50" charset="-127"/>
                  <a:cs typeface="굴림" pitchFamily="50" charset="-127"/>
                </a:rPr>
                <a:t>SpringBoot</a:t>
              </a:r>
              <a:r>
                <a:rPr lang="en-US" altLang="ko-KR" sz="1100" dirty="0">
                  <a:latin typeface="+mj-lt"/>
                  <a:ea typeface="맑은 고딕" pitchFamily="50" charset="-127"/>
                  <a:cs typeface="굴림" pitchFamily="50" charset="-127"/>
                </a:rPr>
                <a:t>, </a:t>
              </a:r>
              <a:r>
                <a:rPr lang="en-US" altLang="ko-KR" sz="1100" dirty="0" err="1">
                  <a:latin typeface="+mj-lt"/>
                  <a:ea typeface="맑은 고딕" pitchFamily="50" charset="-127"/>
                  <a:cs typeface="굴림" pitchFamily="50" charset="-127"/>
                </a:rPr>
                <a:t>Thymeleaf</a:t>
              </a:r>
              <a:r>
                <a:rPr lang="en-US" altLang="ko-KR" sz="1100" dirty="0">
                  <a:latin typeface="+mj-lt"/>
                  <a:ea typeface="맑은 고딕" pitchFamily="50" charset="-127"/>
                  <a:cs typeface="굴림" pitchFamily="50" charset="-127"/>
                </a:rPr>
                <a:t>, </a:t>
              </a:r>
              <a:r>
                <a:rPr lang="en-US" altLang="ko-KR" sz="1100" dirty="0" err="1">
                  <a:latin typeface="+mj-lt"/>
                  <a:ea typeface="맑은 고딕" pitchFamily="50" charset="-127"/>
                  <a:cs typeface="굴림" pitchFamily="50" charset="-127"/>
                </a:rPr>
                <a:t>MySql</a:t>
              </a:r>
              <a:r>
                <a:rPr lang="en-US" altLang="ko-KR" sz="1100" dirty="0">
                  <a:latin typeface="+mj-lt"/>
                  <a:ea typeface="맑은 고딕" pitchFamily="50" charset="-127"/>
                  <a:cs typeface="굴림" pitchFamily="50" charset="-127"/>
                </a:rPr>
                <a:t>, Java, JavaScript, HTML…</a:t>
              </a:r>
            </a:p>
          </p:txBody>
        </p:sp>
      </p:grpSp>
      <p:grpSp>
        <p:nvGrpSpPr>
          <p:cNvPr id="10" name="그룹 9"/>
          <p:cNvGrpSpPr/>
          <p:nvPr/>
        </p:nvGrpSpPr>
        <p:grpSpPr>
          <a:xfrm>
            <a:off x="5518720" y="4066437"/>
            <a:ext cx="5589901" cy="648072"/>
            <a:chOff x="5493742" y="4995218"/>
            <a:chExt cx="5589901" cy="648072"/>
          </a:xfrm>
        </p:grpSpPr>
        <p:sp>
          <p:nvSpPr>
            <p:cNvPr id="23" name="이등변 삼각형 22"/>
            <p:cNvSpPr/>
            <p:nvPr/>
          </p:nvSpPr>
          <p:spPr>
            <a:xfrm>
              <a:off x="5493742" y="49952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3" name="TextBox 13"/>
            <p:cNvSpPr txBox="1">
              <a:spLocks noChangeArrowheads="1"/>
            </p:cNvSpPr>
            <p:nvPr/>
          </p:nvSpPr>
          <p:spPr bwMode="auto">
            <a:xfrm>
              <a:off x="5591150" y="5157986"/>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05</a:t>
              </a:r>
              <a:endParaRPr lang="ko-KR" altLang="en-US" sz="2500" b="1" dirty="0">
                <a:solidFill>
                  <a:schemeClr val="bg1"/>
                </a:solidFill>
                <a:latin typeface="+mj-lt"/>
                <a:ea typeface="맑은 고딕" panose="020B0503020000020004" pitchFamily="50" charset="-127"/>
              </a:endParaRPr>
            </a:p>
          </p:txBody>
        </p:sp>
        <p:sp>
          <p:nvSpPr>
            <p:cNvPr id="30" name="Text Box 5"/>
            <p:cNvSpPr txBox="1">
              <a:spLocks noChangeArrowheads="1"/>
            </p:cNvSpPr>
            <p:nvPr/>
          </p:nvSpPr>
          <p:spPr bwMode="auto">
            <a:xfrm>
              <a:off x="6455246" y="5085978"/>
              <a:ext cx="4628397" cy="307975"/>
            </a:xfrm>
            <a:prstGeom prst="rect">
              <a:avLst/>
            </a:prstGeom>
            <a:noFill/>
            <a:ln w="9525">
              <a:noFill/>
              <a:miter lim="800000"/>
              <a:headEnd/>
              <a:tailEnd/>
            </a:ln>
          </p:spPr>
          <p:txBody>
            <a:bodyPr wrap="square">
              <a:spAutoFit/>
            </a:bodyPr>
            <a:lstStyle/>
            <a:p>
              <a:pPr>
                <a:defRPr/>
              </a:pPr>
              <a:r>
                <a:rPr lang="en-US" altLang="ko-KR" sz="1400" b="1" dirty="0">
                  <a:latin typeface="+mj-lt"/>
                  <a:ea typeface="맑은 고딕" panose="020B0503020000020004" pitchFamily="50" charset="-127"/>
                </a:rPr>
                <a:t>Problems And Solutions</a:t>
              </a:r>
            </a:p>
          </p:txBody>
        </p:sp>
        <p:sp>
          <p:nvSpPr>
            <p:cNvPr id="31" name="Text Box 11"/>
            <p:cNvSpPr txBox="1">
              <a:spLocks noChangeArrowheads="1"/>
            </p:cNvSpPr>
            <p:nvPr/>
          </p:nvSpPr>
          <p:spPr bwMode="auto">
            <a:xfrm>
              <a:off x="6455246" y="5386626"/>
              <a:ext cx="4592900"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atin typeface="+mj-lt"/>
                  <a:ea typeface="맑은 고딕" pitchFamily="50" charset="-127"/>
                  <a:cs typeface="굴림" pitchFamily="50" charset="-127"/>
                </a:rPr>
                <a:t>Learning </a:t>
              </a:r>
              <a:r>
                <a:rPr lang="en-US" altLang="ko-KR" sz="1100" dirty="0" err="1">
                  <a:latin typeface="+mj-lt"/>
                  <a:ea typeface="맑은 고딕" pitchFamily="50" charset="-127"/>
                  <a:cs typeface="굴림" pitchFamily="50" charset="-127"/>
                </a:rPr>
                <a:t>SpringBoot</a:t>
              </a:r>
              <a:r>
                <a:rPr lang="en-US" altLang="ko-KR" sz="1100" dirty="0">
                  <a:latin typeface="+mj-lt"/>
                  <a:ea typeface="맑은 고딕" pitchFamily="50" charset="-127"/>
                  <a:cs typeface="굴림" pitchFamily="50" charset="-127"/>
                </a:rPr>
                <a:t>, re-</a:t>
              </a:r>
              <a:r>
                <a:rPr lang="en-US" altLang="ko-KR" sz="1100" dirty="0" err="1">
                  <a:latin typeface="+mj-lt"/>
                  <a:ea typeface="맑은 고딕" pitchFamily="50" charset="-127"/>
                  <a:cs typeface="굴림" pitchFamily="50" charset="-127"/>
                </a:rPr>
                <a:t>learngin</a:t>
              </a:r>
              <a:r>
                <a:rPr lang="en-US" altLang="ko-KR" sz="1100" dirty="0">
                  <a:latin typeface="+mj-lt"/>
                  <a:ea typeface="맑은 고딕" pitchFamily="50" charset="-127"/>
                  <a:cs typeface="굴림" pitchFamily="50" charset="-127"/>
                </a:rPr>
                <a:t> </a:t>
              </a:r>
              <a:r>
                <a:rPr lang="en-US" altLang="ko-KR" sz="1100" dirty="0" err="1">
                  <a:latin typeface="+mj-lt"/>
                  <a:ea typeface="맑은 고딕" pitchFamily="50" charset="-127"/>
                  <a:cs typeface="굴림" pitchFamily="50" charset="-127"/>
                </a:rPr>
                <a:t>Javascript</a:t>
              </a:r>
              <a:r>
                <a:rPr lang="en-US" altLang="ko-KR" sz="1100" dirty="0">
                  <a:latin typeface="+mj-lt"/>
                  <a:ea typeface="맑은 고딕" pitchFamily="50" charset="-127"/>
                  <a:cs typeface="굴림" pitchFamily="50" charset="-127"/>
                </a:rPr>
                <a:t>……</a:t>
              </a:r>
            </a:p>
          </p:txBody>
        </p:sp>
      </p:grpSp>
      <p:grpSp>
        <p:nvGrpSpPr>
          <p:cNvPr id="11" name="그룹 8">
            <a:extLst>
              <a:ext uri="{FF2B5EF4-FFF2-40B4-BE49-F238E27FC236}">
                <a16:creationId xmlns:a16="http://schemas.microsoft.com/office/drawing/2014/main" id="{24E28101-1C5D-2D04-3880-B513E5E8FF0C}"/>
              </a:ext>
            </a:extLst>
          </p:cNvPr>
          <p:cNvGrpSpPr/>
          <p:nvPr/>
        </p:nvGrpSpPr>
        <p:grpSpPr>
          <a:xfrm>
            <a:off x="5515716" y="5879551"/>
            <a:ext cx="5589901" cy="648072"/>
            <a:chOff x="5493742" y="4201468"/>
            <a:chExt cx="5589901" cy="648072"/>
          </a:xfrm>
        </p:grpSpPr>
        <p:sp>
          <p:nvSpPr>
            <p:cNvPr id="12" name="이등변 삼각형 21">
              <a:extLst>
                <a:ext uri="{FF2B5EF4-FFF2-40B4-BE49-F238E27FC236}">
                  <a16:creationId xmlns:a16="http://schemas.microsoft.com/office/drawing/2014/main" id="{B4A548A4-43A3-3A01-A99F-321EACB5F93B}"/>
                </a:ext>
              </a:extLst>
            </p:cNvPr>
            <p:cNvSpPr/>
            <p:nvPr/>
          </p:nvSpPr>
          <p:spPr>
            <a:xfrm>
              <a:off x="5493742" y="420146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 name="TextBox 13">
              <a:extLst>
                <a:ext uri="{FF2B5EF4-FFF2-40B4-BE49-F238E27FC236}">
                  <a16:creationId xmlns:a16="http://schemas.microsoft.com/office/drawing/2014/main" id="{652FF2A4-9205-CD37-E6D6-137D39CC16A3}"/>
                </a:ext>
              </a:extLst>
            </p:cNvPr>
            <p:cNvSpPr txBox="1">
              <a:spLocks noChangeArrowheads="1"/>
            </p:cNvSpPr>
            <p:nvPr/>
          </p:nvSpPr>
          <p:spPr bwMode="auto">
            <a:xfrm>
              <a:off x="5591150" y="4365898"/>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07</a:t>
              </a:r>
              <a:endParaRPr lang="ko-KR" altLang="en-US" sz="2500" b="1" dirty="0">
                <a:solidFill>
                  <a:schemeClr val="bg1"/>
                </a:solidFill>
                <a:latin typeface="+mj-lt"/>
                <a:ea typeface="맑은 고딕" panose="020B0503020000020004" pitchFamily="50" charset="-127"/>
              </a:endParaRPr>
            </a:p>
          </p:txBody>
        </p:sp>
        <p:sp>
          <p:nvSpPr>
            <p:cNvPr id="14" name="Text Box 5">
              <a:extLst>
                <a:ext uri="{FF2B5EF4-FFF2-40B4-BE49-F238E27FC236}">
                  <a16:creationId xmlns:a16="http://schemas.microsoft.com/office/drawing/2014/main" id="{433FFB06-8510-9539-EC11-AB28396961D7}"/>
                </a:ext>
              </a:extLst>
            </p:cNvPr>
            <p:cNvSpPr txBox="1">
              <a:spLocks noChangeArrowheads="1"/>
            </p:cNvSpPr>
            <p:nvPr/>
          </p:nvSpPr>
          <p:spPr bwMode="auto">
            <a:xfrm>
              <a:off x="6455246" y="4263018"/>
              <a:ext cx="4628397" cy="307975"/>
            </a:xfrm>
            <a:prstGeom prst="rect">
              <a:avLst/>
            </a:prstGeom>
            <a:noFill/>
            <a:ln w="9525">
              <a:noFill/>
              <a:miter lim="800000"/>
              <a:headEnd/>
              <a:tailEnd/>
            </a:ln>
          </p:spPr>
          <p:txBody>
            <a:bodyPr wrap="square">
              <a:spAutoFit/>
            </a:bodyPr>
            <a:lstStyle/>
            <a:p>
              <a:pPr>
                <a:defRPr/>
              </a:pPr>
              <a:r>
                <a:rPr lang="en-US" altLang="ko-KR" sz="1400" b="1" dirty="0">
                  <a:latin typeface="+mj-lt"/>
                  <a:ea typeface="맑은 고딕" panose="020B0503020000020004" pitchFamily="50" charset="-127"/>
                </a:rPr>
                <a:t>How The Product Works?</a:t>
              </a:r>
            </a:p>
          </p:txBody>
        </p:sp>
        <p:sp>
          <p:nvSpPr>
            <p:cNvPr id="15" name="Text Box 11">
              <a:extLst>
                <a:ext uri="{FF2B5EF4-FFF2-40B4-BE49-F238E27FC236}">
                  <a16:creationId xmlns:a16="http://schemas.microsoft.com/office/drawing/2014/main" id="{BA5801E1-57E6-413C-F6B2-D26C79F1926C}"/>
                </a:ext>
              </a:extLst>
            </p:cNvPr>
            <p:cNvSpPr txBox="1">
              <a:spLocks noChangeArrowheads="1"/>
            </p:cNvSpPr>
            <p:nvPr/>
          </p:nvSpPr>
          <p:spPr bwMode="auto">
            <a:xfrm>
              <a:off x="6455246" y="4563666"/>
              <a:ext cx="4592900"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atin typeface="+mj-lt"/>
                  <a:ea typeface="맑은 고딕" pitchFamily="50" charset="-127"/>
                  <a:cs typeface="굴림" pitchFamily="50" charset="-127"/>
                </a:rPr>
                <a:t>Register, Login, Menu, Change……</a:t>
              </a:r>
            </a:p>
          </p:txBody>
        </p:sp>
      </p:grpSp>
      <p:grpSp>
        <p:nvGrpSpPr>
          <p:cNvPr id="16" name="그룹 9">
            <a:extLst>
              <a:ext uri="{FF2B5EF4-FFF2-40B4-BE49-F238E27FC236}">
                <a16:creationId xmlns:a16="http://schemas.microsoft.com/office/drawing/2014/main" id="{B1D3EF3B-77F4-393B-0972-80EDA13C41A1}"/>
              </a:ext>
            </a:extLst>
          </p:cNvPr>
          <p:cNvGrpSpPr/>
          <p:nvPr/>
        </p:nvGrpSpPr>
        <p:grpSpPr>
          <a:xfrm>
            <a:off x="5515716" y="4912933"/>
            <a:ext cx="5589901" cy="648072"/>
            <a:chOff x="5493742" y="4995218"/>
            <a:chExt cx="5589901" cy="648072"/>
          </a:xfrm>
        </p:grpSpPr>
        <p:sp>
          <p:nvSpPr>
            <p:cNvPr id="17" name="이등변 삼각형 22">
              <a:extLst>
                <a:ext uri="{FF2B5EF4-FFF2-40B4-BE49-F238E27FC236}">
                  <a16:creationId xmlns:a16="http://schemas.microsoft.com/office/drawing/2014/main" id="{CC9F3974-4EBA-FD11-6C03-C08576B7970E}"/>
                </a:ext>
              </a:extLst>
            </p:cNvPr>
            <p:cNvSpPr/>
            <p:nvPr/>
          </p:nvSpPr>
          <p:spPr>
            <a:xfrm>
              <a:off x="5493742" y="49952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8" name="TextBox 13">
              <a:extLst>
                <a:ext uri="{FF2B5EF4-FFF2-40B4-BE49-F238E27FC236}">
                  <a16:creationId xmlns:a16="http://schemas.microsoft.com/office/drawing/2014/main" id="{C7141473-1B7A-BC17-087C-50AD68BB05DA}"/>
                </a:ext>
              </a:extLst>
            </p:cNvPr>
            <p:cNvSpPr txBox="1">
              <a:spLocks noChangeArrowheads="1"/>
            </p:cNvSpPr>
            <p:nvPr/>
          </p:nvSpPr>
          <p:spPr bwMode="auto">
            <a:xfrm>
              <a:off x="5591150" y="5157986"/>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06</a:t>
              </a:r>
              <a:endParaRPr lang="ko-KR" altLang="en-US" sz="2500" b="1" dirty="0">
                <a:solidFill>
                  <a:schemeClr val="bg1"/>
                </a:solidFill>
                <a:latin typeface="+mj-lt"/>
                <a:ea typeface="맑은 고딕" panose="020B0503020000020004" pitchFamily="50" charset="-127"/>
              </a:endParaRPr>
            </a:p>
          </p:txBody>
        </p:sp>
        <p:sp>
          <p:nvSpPr>
            <p:cNvPr id="32" name="Text Box 5">
              <a:extLst>
                <a:ext uri="{FF2B5EF4-FFF2-40B4-BE49-F238E27FC236}">
                  <a16:creationId xmlns:a16="http://schemas.microsoft.com/office/drawing/2014/main" id="{63446768-4822-E8A8-F1C0-1C782D0489F3}"/>
                </a:ext>
              </a:extLst>
            </p:cNvPr>
            <p:cNvSpPr txBox="1">
              <a:spLocks noChangeArrowheads="1"/>
            </p:cNvSpPr>
            <p:nvPr/>
          </p:nvSpPr>
          <p:spPr bwMode="auto">
            <a:xfrm>
              <a:off x="6455246" y="5085978"/>
              <a:ext cx="4628397" cy="307975"/>
            </a:xfrm>
            <a:prstGeom prst="rect">
              <a:avLst/>
            </a:prstGeom>
            <a:noFill/>
            <a:ln w="9525">
              <a:noFill/>
              <a:miter lim="800000"/>
              <a:headEnd/>
              <a:tailEnd/>
            </a:ln>
          </p:spPr>
          <p:txBody>
            <a:bodyPr wrap="square">
              <a:spAutoFit/>
            </a:bodyPr>
            <a:lstStyle/>
            <a:p>
              <a:pPr>
                <a:defRPr/>
              </a:pPr>
              <a:r>
                <a:rPr lang="en-US" altLang="ko-KR" sz="1400" b="1" dirty="0">
                  <a:latin typeface="+mj-lt"/>
                  <a:ea typeface="맑은 고딕" panose="020B0503020000020004" pitchFamily="50" charset="-127"/>
                </a:rPr>
                <a:t>Future Direction</a:t>
              </a:r>
            </a:p>
          </p:txBody>
        </p:sp>
        <p:sp>
          <p:nvSpPr>
            <p:cNvPr id="33" name="Text Box 11">
              <a:extLst>
                <a:ext uri="{FF2B5EF4-FFF2-40B4-BE49-F238E27FC236}">
                  <a16:creationId xmlns:a16="http://schemas.microsoft.com/office/drawing/2014/main" id="{A710FFAD-07B9-74AC-3B1F-5D5ABEA88A58}"/>
                </a:ext>
              </a:extLst>
            </p:cNvPr>
            <p:cNvSpPr txBox="1">
              <a:spLocks noChangeArrowheads="1"/>
            </p:cNvSpPr>
            <p:nvPr/>
          </p:nvSpPr>
          <p:spPr bwMode="auto">
            <a:xfrm>
              <a:off x="6455246" y="5386626"/>
              <a:ext cx="4592900"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latin typeface="+mj-lt"/>
                <a:ea typeface="맑은 고딕" pitchFamily="50" charset="-127"/>
                <a:cs typeface="굴림" pitchFamily="50" charset="-127"/>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7895406" y="477466"/>
            <a:ext cx="3888432"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latin typeface="+mj-lt"/>
                <a:ea typeface="맑은 고딕" panose="020B0503020000020004" pitchFamily="50" charset="-127"/>
                <a:cs typeface="굴림" pitchFamily="50" charset="-127"/>
              </a:rPr>
              <a:t>STEPHEN A. PRINE</a:t>
            </a:r>
          </a:p>
        </p:txBody>
      </p:sp>
      <p:pic>
        <p:nvPicPr>
          <p:cNvPr id="7" name="Picture 6">
            <a:extLst>
              <a:ext uri="{FF2B5EF4-FFF2-40B4-BE49-F238E27FC236}">
                <a16:creationId xmlns:a16="http://schemas.microsoft.com/office/drawing/2014/main" id="{C9565E96-0D48-54BC-FE80-9256170D7A19}"/>
              </a:ext>
            </a:extLst>
          </p:cNvPr>
          <p:cNvPicPr>
            <a:picLocks noChangeAspect="1"/>
          </p:cNvPicPr>
          <p:nvPr/>
        </p:nvPicPr>
        <p:blipFill rotWithShape="1">
          <a:blip r:embed="rId2"/>
          <a:srcRect l="25898" r="26710"/>
          <a:stretch/>
        </p:blipFill>
        <p:spPr>
          <a:xfrm rot="833084">
            <a:off x="2713221" y="1432671"/>
            <a:ext cx="1677669" cy="205048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ABD0EAE-06BB-2B65-D083-067C8D1A46E2}"/>
              </a:ext>
            </a:extLst>
          </p:cNvPr>
          <p:cNvSpPr txBox="1"/>
          <p:nvPr/>
        </p:nvSpPr>
        <p:spPr>
          <a:xfrm>
            <a:off x="7103318" y="1129983"/>
            <a:ext cx="4896544" cy="2554545"/>
          </a:xfrm>
          <a:prstGeom prst="rect">
            <a:avLst/>
          </a:prstGeom>
          <a:noFill/>
        </p:spPr>
        <p:txBody>
          <a:bodyPr wrap="square">
            <a:spAutoFit/>
          </a:bodyPr>
          <a:lstStyle/>
          <a:p>
            <a:r>
              <a:rPr lang="en-US" dirty="0">
                <a:solidFill>
                  <a:srgbClr val="000000"/>
                </a:solidFill>
                <a:latin typeface="Open Sans"/>
                <a:cs typeface="Open Sans"/>
              </a:rPr>
              <a:t>Stephen A. </a:t>
            </a:r>
            <a:r>
              <a:rPr lang="en-US" dirty="0" err="1">
                <a:solidFill>
                  <a:srgbClr val="000000"/>
                </a:solidFill>
                <a:latin typeface="Open Sans"/>
                <a:cs typeface="Open Sans"/>
              </a:rPr>
              <a:t>Prine</a:t>
            </a:r>
            <a:r>
              <a:rPr lang="en-US" dirty="0">
                <a:solidFill>
                  <a:srgbClr val="000000"/>
                </a:solidFill>
                <a:latin typeface="Open Sans"/>
                <a:cs typeface="Open Sans"/>
              </a:rPr>
              <a:t>.</a:t>
            </a:r>
          </a:p>
          <a:p>
            <a:r>
              <a:rPr lang="en-US" dirty="0">
                <a:latin typeface="Open Sans"/>
                <a:cs typeface="Open Sans"/>
              </a:rPr>
              <a:t>A Charleston born native. Started his path of education at Trident Tech College Fall 2021. Is going on the lead a team of engineers from google. His favorite past time is cycling, and throwing his dogs </a:t>
            </a:r>
            <a:r>
              <a:rPr lang="en-US" dirty="0" err="1">
                <a:latin typeface="Open Sans"/>
                <a:cs typeface="Open Sans"/>
              </a:rPr>
              <a:t>frizbe</a:t>
            </a:r>
            <a:r>
              <a:rPr lang="en-US" dirty="0">
                <a:latin typeface="Open Sans"/>
                <a:cs typeface="Open Sans"/>
              </a:rPr>
              <a:t> endless amount of times at the dog park. </a:t>
            </a:r>
            <a:endParaRPr lang="es-DO" dirty="0"/>
          </a:p>
        </p:txBody>
      </p:sp>
      <p:grpSp>
        <p:nvGrpSpPr>
          <p:cNvPr id="11" name="그룹 2">
            <a:extLst>
              <a:ext uri="{FF2B5EF4-FFF2-40B4-BE49-F238E27FC236}">
                <a16:creationId xmlns:a16="http://schemas.microsoft.com/office/drawing/2014/main" id="{E6560C33-08F3-0E9A-6CD8-1430F552D1C8}"/>
              </a:ext>
            </a:extLst>
          </p:cNvPr>
          <p:cNvGrpSpPr/>
          <p:nvPr/>
        </p:nvGrpSpPr>
        <p:grpSpPr>
          <a:xfrm>
            <a:off x="406575" y="106678"/>
            <a:ext cx="5589901" cy="741575"/>
            <a:chOff x="5493742" y="1820218"/>
            <a:chExt cx="5589901" cy="741575"/>
          </a:xfrm>
        </p:grpSpPr>
        <p:sp>
          <p:nvSpPr>
            <p:cNvPr id="12" name="이등변 삼각형 18">
              <a:extLst>
                <a:ext uri="{FF2B5EF4-FFF2-40B4-BE49-F238E27FC236}">
                  <a16:creationId xmlns:a16="http://schemas.microsoft.com/office/drawing/2014/main" id="{1413706F-6161-AFDE-3199-C2DF41AF3387}"/>
                </a:ext>
              </a:extLst>
            </p:cNvPr>
            <p:cNvSpPr/>
            <p:nvPr/>
          </p:nvSpPr>
          <p:spPr>
            <a:xfrm>
              <a:off x="5493742" y="18202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 name="Text Box 5">
              <a:extLst>
                <a:ext uri="{FF2B5EF4-FFF2-40B4-BE49-F238E27FC236}">
                  <a16:creationId xmlns:a16="http://schemas.microsoft.com/office/drawing/2014/main" id="{D83CBAF8-ECA1-BA6D-3CA4-800F679AD196}"/>
                </a:ext>
              </a:extLst>
            </p:cNvPr>
            <p:cNvSpPr txBox="1">
              <a:spLocks noChangeArrowheads="1"/>
            </p:cNvSpPr>
            <p:nvPr/>
          </p:nvSpPr>
          <p:spPr bwMode="auto">
            <a:xfrm>
              <a:off x="6455246" y="1977018"/>
              <a:ext cx="4628397" cy="584775"/>
            </a:xfrm>
            <a:prstGeom prst="rect">
              <a:avLst/>
            </a:prstGeom>
            <a:noFill/>
            <a:ln w="9525">
              <a:noFill/>
              <a:miter lim="800000"/>
              <a:headEnd/>
              <a:tailEnd/>
            </a:ln>
          </p:spPr>
          <p:txBody>
            <a:bodyPr wrap="square">
              <a:spAutoFit/>
            </a:bodyPr>
            <a:lstStyle/>
            <a:p>
              <a:pPr>
                <a:defRPr/>
              </a:pPr>
              <a:r>
                <a:rPr lang="en-US" altLang="ko-KR" sz="3200" b="1" dirty="0">
                  <a:solidFill>
                    <a:schemeClr val="bg1"/>
                  </a:solidFill>
                  <a:latin typeface="+mj-lt"/>
                  <a:ea typeface="맑은 고딕" panose="020B0503020000020004" pitchFamily="50" charset="-127"/>
                </a:rPr>
                <a:t>TEAM MEMBERS</a:t>
              </a:r>
            </a:p>
          </p:txBody>
        </p:sp>
        <p:sp>
          <p:nvSpPr>
            <p:cNvPr id="15" name="TextBox 13">
              <a:extLst>
                <a:ext uri="{FF2B5EF4-FFF2-40B4-BE49-F238E27FC236}">
                  <a16:creationId xmlns:a16="http://schemas.microsoft.com/office/drawing/2014/main" id="{730B030F-6B18-1AA7-6F5B-DE49924845F0}"/>
                </a:ext>
              </a:extLst>
            </p:cNvPr>
            <p:cNvSpPr txBox="1">
              <a:spLocks noChangeArrowheads="1"/>
            </p:cNvSpPr>
            <p:nvPr/>
          </p:nvSpPr>
          <p:spPr bwMode="auto">
            <a:xfrm>
              <a:off x="5591150" y="1989634"/>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01</a:t>
              </a:r>
              <a:endParaRPr lang="ko-KR" altLang="en-US" sz="2500" b="1" dirty="0">
                <a:solidFill>
                  <a:schemeClr val="bg1"/>
                </a:solidFill>
                <a:latin typeface="+mj-lt"/>
                <a:ea typeface="맑은 고딕" panose="020B0503020000020004" pitchFamily="50" charset="-127"/>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F22F5A-0CC7-2244-4393-E083AE698265}"/>
              </a:ext>
            </a:extLst>
          </p:cNvPr>
          <p:cNvPicPr>
            <a:picLocks noChangeAspect="1"/>
          </p:cNvPicPr>
          <p:nvPr/>
        </p:nvPicPr>
        <p:blipFill rotWithShape="1">
          <a:blip r:embed="rId2"/>
          <a:srcRect l="9677" r="9677"/>
          <a:stretch/>
        </p:blipFill>
        <p:spPr>
          <a:xfrm rot="20770834">
            <a:off x="7729736" y="1491529"/>
            <a:ext cx="1800200" cy="2026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014A3BB1-67A4-8297-C7B8-BB1C0833E730}"/>
              </a:ext>
            </a:extLst>
          </p:cNvPr>
          <p:cNvSpPr txBox="1"/>
          <p:nvPr/>
        </p:nvSpPr>
        <p:spPr>
          <a:xfrm>
            <a:off x="694606" y="1075303"/>
            <a:ext cx="4968552" cy="1631216"/>
          </a:xfrm>
          <a:prstGeom prst="rect">
            <a:avLst/>
          </a:prstGeom>
          <a:solidFill>
            <a:schemeClr val="tx1"/>
          </a:solidFill>
        </p:spPr>
        <p:txBody>
          <a:bodyPr wrap="square">
            <a:spAutoFit/>
          </a:bodyPr>
          <a:lstStyle/>
          <a:p>
            <a:pPr algn="just"/>
            <a:r>
              <a:rPr lang="es-DO" dirty="0">
                <a:solidFill>
                  <a:schemeClr val="bg1"/>
                </a:solidFill>
                <a:highlight>
                  <a:srgbClr val="000000"/>
                </a:highlight>
              </a:rPr>
              <a:t>Curtis </a:t>
            </a:r>
            <a:r>
              <a:rPr lang="es-DO" dirty="0" err="1">
                <a:solidFill>
                  <a:schemeClr val="bg1"/>
                </a:solidFill>
                <a:highlight>
                  <a:srgbClr val="000000"/>
                </a:highlight>
              </a:rPr>
              <a:t>is</a:t>
            </a:r>
            <a:r>
              <a:rPr lang="es-DO" dirty="0">
                <a:solidFill>
                  <a:schemeClr val="bg1"/>
                </a:solidFill>
                <a:highlight>
                  <a:srgbClr val="000000"/>
                </a:highlight>
              </a:rPr>
              <a:t> </a:t>
            </a:r>
            <a:r>
              <a:rPr lang="es-DO" dirty="0" err="1">
                <a:solidFill>
                  <a:schemeClr val="bg1"/>
                </a:solidFill>
                <a:highlight>
                  <a:srgbClr val="000000"/>
                </a:highlight>
              </a:rPr>
              <a:t>coming</a:t>
            </a:r>
            <a:r>
              <a:rPr lang="es-DO" dirty="0">
                <a:solidFill>
                  <a:schemeClr val="bg1"/>
                </a:solidFill>
                <a:highlight>
                  <a:srgbClr val="000000"/>
                </a:highlight>
              </a:rPr>
              <a:t> </a:t>
            </a:r>
            <a:r>
              <a:rPr lang="es-DO" dirty="0" err="1">
                <a:solidFill>
                  <a:schemeClr val="bg1"/>
                </a:solidFill>
                <a:highlight>
                  <a:srgbClr val="000000"/>
                </a:highlight>
              </a:rPr>
              <a:t>to</a:t>
            </a:r>
            <a:r>
              <a:rPr lang="es-DO" dirty="0">
                <a:solidFill>
                  <a:schemeClr val="bg1"/>
                </a:solidFill>
                <a:highlight>
                  <a:srgbClr val="000000"/>
                </a:highlight>
              </a:rPr>
              <a:t> Trident after </a:t>
            </a:r>
            <a:r>
              <a:rPr lang="es-DO" dirty="0" err="1">
                <a:solidFill>
                  <a:schemeClr val="bg1"/>
                </a:solidFill>
                <a:highlight>
                  <a:srgbClr val="000000"/>
                </a:highlight>
              </a:rPr>
              <a:t>spending</a:t>
            </a:r>
            <a:r>
              <a:rPr lang="es-DO" dirty="0">
                <a:solidFill>
                  <a:schemeClr val="bg1"/>
                </a:solidFill>
                <a:highlight>
                  <a:srgbClr val="000000"/>
                </a:highlight>
              </a:rPr>
              <a:t> 20 </a:t>
            </a:r>
            <a:r>
              <a:rPr lang="es-DO" dirty="0" err="1">
                <a:solidFill>
                  <a:schemeClr val="bg1"/>
                </a:solidFill>
                <a:highlight>
                  <a:srgbClr val="000000"/>
                </a:highlight>
              </a:rPr>
              <a:t>yrs</a:t>
            </a:r>
            <a:r>
              <a:rPr lang="es-DO" dirty="0">
                <a:solidFill>
                  <a:schemeClr val="bg1"/>
                </a:solidFill>
                <a:highlight>
                  <a:srgbClr val="000000"/>
                </a:highlight>
              </a:rPr>
              <a:t> in </a:t>
            </a:r>
            <a:r>
              <a:rPr lang="es-DO" dirty="0" err="1">
                <a:solidFill>
                  <a:schemeClr val="bg1"/>
                </a:solidFill>
                <a:highlight>
                  <a:srgbClr val="000000"/>
                </a:highlight>
              </a:rPr>
              <a:t>the</a:t>
            </a:r>
            <a:r>
              <a:rPr lang="es-DO" dirty="0">
                <a:solidFill>
                  <a:schemeClr val="bg1"/>
                </a:solidFill>
                <a:highlight>
                  <a:srgbClr val="000000"/>
                </a:highlight>
              </a:rPr>
              <a:t> </a:t>
            </a:r>
            <a:r>
              <a:rPr lang="es-DO" dirty="0" err="1">
                <a:solidFill>
                  <a:schemeClr val="bg1"/>
                </a:solidFill>
                <a:highlight>
                  <a:srgbClr val="000000"/>
                </a:highlight>
              </a:rPr>
              <a:t>hospitality</a:t>
            </a:r>
            <a:r>
              <a:rPr lang="es-DO" dirty="0">
                <a:solidFill>
                  <a:schemeClr val="bg1"/>
                </a:solidFill>
                <a:highlight>
                  <a:srgbClr val="000000"/>
                </a:highlight>
              </a:rPr>
              <a:t> </a:t>
            </a:r>
            <a:r>
              <a:rPr lang="es-DO" dirty="0" err="1">
                <a:solidFill>
                  <a:schemeClr val="bg1"/>
                </a:solidFill>
                <a:highlight>
                  <a:srgbClr val="000000"/>
                </a:highlight>
              </a:rPr>
              <a:t>industry</a:t>
            </a:r>
            <a:r>
              <a:rPr lang="es-DO" dirty="0">
                <a:solidFill>
                  <a:schemeClr val="bg1"/>
                </a:solidFill>
                <a:highlight>
                  <a:srgbClr val="000000"/>
                </a:highlight>
              </a:rPr>
              <a:t>. He </a:t>
            </a:r>
            <a:r>
              <a:rPr lang="es-DO" dirty="0" err="1">
                <a:solidFill>
                  <a:schemeClr val="bg1"/>
                </a:solidFill>
                <a:highlight>
                  <a:srgbClr val="000000"/>
                </a:highlight>
              </a:rPr>
              <a:t>believes</a:t>
            </a:r>
            <a:r>
              <a:rPr lang="es-DO" dirty="0">
                <a:solidFill>
                  <a:schemeClr val="bg1"/>
                </a:solidFill>
                <a:highlight>
                  <a:srgbClr val="000000"/>
                </a:highlight>
              </a:rPr>
              <a:t> </a:t>
            </a:r>
            <a:r>
              <a:rPr lang="es-DO" dirty="0" err="1">
                <a:solidFill>
                  <a:schemeClr val="bg1"/>
                </a:solidFill>
                <a:highlight>
                  <a:srgbClr val="000000"/>
                </a:highlight>
              </a:rPr>
              <a:t>it’s</a:t>
            </a:r>
            <a:r>
              <a:rPr lang="es-DO" dirty="0">
                <a:solidFill>
                  <a:schemeClr val="bg1"/>
                </a:solidFill>
                <a:highlight>
                  <a:srgbClr val="000000"/>
                </a:highlight>
              </a:rPr>
              <a:t> </a:t>
            </a:r>
            <a:r>
              <a:rPr lang="es-DO" dirty="0" err="1">
                <a:solidFill>
                  <a:schemeClr val="bg1"/>
                </a:solidFill>
                <a:highlight>
                  <a:srgbClr val="000000"/>
                </a:highlight>
              </a:rPr>
              <a:t>important</a:t>
            </a:r>
            <a:r>
              <a:rPr lang="es-DO" dirty="0">
                <a:solidFill>
                  <a:schemeClr val="bg1"/>
                </a:solidFill>
                <a:highlight>
                  <a:srgbClr val="000000"/>
                </a:highlight>
              </a:rPr>
              <a:t> </a:t>
            </a:r>
            <a:r>
              <a:rPr lang="es-DO" dirty="0" err="1">
                <a:solidFill>
                  <a:schemeClr val="bg1"/>
                </a:solidFill>
                <a:highlight>
                  <a:srgbClr val="000000"/>
                </a:highlight>
              </a:rPr>
              <a:t>to</a:t>
            </a:r>
            <a:r>
              <a:rPr lang="es-DO" dirty="0">
                <a:solidFill>
                  <a:schemeClr val="bg1"/>
                </a:solidFill>
                <a:highlight>
                  <a:srgbClr val="000000"/>
                </a:highlight>
              </a:rPr>
              <a:t> continue </a:t>
            </a:r>
            <a:r>
              <a:rPr lang="es-DO" dirty="0" err="1">
                <a:solidFill>
                  <a:schemeClr val="bg1"/>
                </a:solidFill>
                <a:highlight>
                  <a:srgbClr val="000000"/>
                </a:highlight>
              </a:rPr>
              <a:t>to</a:t>
            </a:r>
            <a:r>
              <a:rPr lang="es-DO" dirty="0">
                <a:solidFill>
                  <a:schemeClr val="bg1"/>
                </a:solidFill>
                <a:highlight>
                  <a:srgbClr val="000000"/>
                </a:highlight>
              </a:rPr>
              <a:t> </a:t>
            </a:r>
            <a:r>
              <a:rPr lang="es-DO" dirty="0" err="1">
                <a:solidFill>
                  <a:schemeClr val="bg1"/>
                </a:solidFill>
                <a:highlight>
                  <a:srgbClr val="000000"/>
                </a:highlight>
              </a:rPr>
              <a:t>learn</a:t>
            </a:r>
            <a:r>
              <a:rPr lang="es-DO" dirty="0">
                <a:solidFill>
                  <a:schemeClr val="bg1"/>
                </a:solidFill>
                <a:highlight>
                  <a:srgbClr val="000000"/>
                </a:highlight>
              </a:rPr>
              <a:t> new </a:t>
            </a:r>
            <a:r>
              <a:rPr lang="es-DO" dirty="0" err="1">
                <a:solidFill>
                  <a:schemeClr val="bg1"/>
                </a:solidFill>
                <a:highlight>
                  <a:srgbClr val="000000"/>
                </a:highlight>
              </a:rPr>
              <a:t>skills</a:t>
            </a:r>
            <a:r>
              <a:rPr lang="es-DO" dirty="0">
                <a:solidFill>
                  <a:schemeClr val="bg1"/>
                </a:solidFill>
                <a:highlight>
                  <a:srgbClr val="000000"/>
                </a:highlight>
              </a:rPr>
              <a:t> and </a:t>
            </a:r>
            <a:r>
              <a:rPr lang="es-DO" dirty="0" err="1">
                <a:solidFill>
                  <a:schemeClr val="bg1"/>
                </a:solidFill>
                <a:highlight>
                  <a:srgbClr val="000000"/>
                </a:highlight>
              </a:rPr>
              <a:t>to</a:t>
            </a:r>
            <a:r>
              <a:rPr lang="es-DO" dirty="0">
                <a:solidFill>
                  <a:schemeClr val="bg1"/>
                </a:solidFill>
                <a:highlight>
                  <a:srgbClr val="000000"/>
                </a:highlight>
              </a:rPr>
              <a:t> </a:t>
            </a:r>
            <a:r>
              <a:rPr lang="es-DO" dirty="0" err="1">
                <a:solidFill>
                  <a:schemeClr val="bg1"/>
                </a:solidFill>
                <a:highlight>
                  <a:srgbClr val="000000"/>
                </a:highlight>
              </a:rPr>
              <a:t>stretch</a:t>
            </a:r>
            <a:r>
              <a:rPr lang="es-DO" dirty="0">
                <a:solidFill>
                  <a:schemeClr val="bg1"/>
                </a:solidFill>
                <a:highlight>
                  <a:srgbClr val="000000"/>
                </a:highlight>
              </a:rPr>
              <a:t> </a:t>
            </a:r>
            <a:r>
              <a:rPr lang="es-DO" dirty="0" err="1">
                <a:solidFill>
                  <a:schemeClr val="bg1"/>
                </a:solidFill>
                <a:highlight>
                  <a:srgbClr val="000000"/>
                </a:highlight>
              </a:rPr>
              <a:t>your</a:t>
            </a:r>
            <a:r>
              <a:rPr lang="es-DO" dirty="0">
                <a:solidFill>
                  <a:schemeClr val="bg1"/>
                </a:solidFill>
                <a:highlight>
                  <a:srgbClr val="000000"/>
                </a:highlight>
              </a:rPr>
              <a:t> </a:t>
            </a:r>
            <a:r>
              <a:rPr lang="es-DO" dirty="0" err="1">
                <a:solidFill>
                  <a:schemeClr val="bg1"/>
                </a:solidFill>
                <a:highlight>
                  <a:srgbClr val="000000"/>
                </a:highlight>
              </a:rPr>
              <a:t>comfort</a:t>
            </a:r>
            <a:r>
              <a:rPr lang="es-DO" dirty="0">
                <a:solidFill>
                  <a:schemeClr val="bg1"/>
                </a:solidFill>
                <a:highlight>
                  <a:srgbClr val="000000"/>
                </a:highlight>
              </a:rPr>
              <a:t> </a:t>
            </a:r>
            <a:r>
              <a:rPr lang="es-DO" dirty="0" err="1">
                <a:solidFill>
                  <a:schemeClr val="bg1"/>
                </a:solidFill>
                <a:highlight>
                  <a:srgbClr val="000000"/>
                </a:highlight>
              </a:rPr>
              <a:t>zones</a:t>
            </a:r>
            <a:r>
              <a:rPr lang="es-DO" dirty="0">
                <a:solidFill>
                  <a:schemeClr val="bg1"/>
                </a:solidFill>
                <a:highlight>
                  <a:srgbClr val="000000"/>
                </a:highlight>
              </a:rPr>
              <a:t>. Software </a:t>
            </a:r>
            <a:r>
              <a:rPr lang="es-DO" dirty="0" err="1">
                <a:solidFill>
                  <a:schemeClr val="bg1"/>
                </a:solidFill>
                <a:highlight>
                  <a:srgbClr val="000000"/>
                </a:highlight>
              </a:rPr>
              <a:t>design</a:t>
            </a:r>
            <a:r>
              <a:rPr lang="es-DO" dirty="0">
                <a:solidFill>
                  <a:schemeClr val="bg1"/>
                </a:solidFill>
                <a:highlight>
                  <a:srgbClr val="000000"/>
                </a:highlight>
              </a:rPr>
              <a:t> </a:t>
            </a:r>
            <a:r>
              <a:rPr lang="es-DO" dirty="0" err="1">
                <a:solidFill>
                  <a:schemeClr val="bg1"/>
                </a:solidFill>
                <a:highlight>
                  <a:srgbClr val="000000"/>
                </a:highlight>
              </a:rPr>
              <a:t>is</a:t>
            </a:r>
            <a:r>
              <a:rPr lang="es-DO" dirty="0">
                <a:solidFill>
                  <a:schemeClr val="bg1"/>
                </a:solidFill>
                <a:highlight>
                  <a:srgbClr val="000000"/>
                </a:highlight>
              </a:rPr>
              <a:t> </a:t>
            </a:r>
            <a:r>
              <a:rPr lang="es-DO" dirty="0" err="1">
                <a:solidFill>
                  <a:schemeClr val="bg1"/>
                </a:solidFill>
                <a:highlight>
                  <a:srgbClr val="000000"/>
                </a:highlight>
              </a:rPr>
              <a:t>challenging</a:t>
            </a:r>
            <a:r>
              <a:rPr lang="es-DO" dirty="0">
                <a:solidFill>
                  <a:schemeClr val="bg1"/>
                </a:solidFill>
                <a:highlight>
                  <a:srgbClr val="000000"/>
                </a:highlight>
              </a:rPr>
              <a:t> and </a:t>
            </a:r>
            <a:r>
              <a:rPr lang="es-DO" dirty="0" err="1">
                <a:solidFill>
                  <a:schemeClr val="bg1"/>
                </a:solidFill>
                <a:highlight>
                  <a:srgbClr val="000000"/>
                </a:highlight>
              </a:rPr>
              <a:t>engaging</a:t>
            </a:r>
            <a:r>
              <a:rPr lang="es-DO" dirty="0">
                <a:solidFill>
                  <a:schemeClr val="bg1"/>
                </a:solidFill>
                <a:highlight>
                  <a:srgbClr val="000000"/>
                </a:highlight>
              </a:rPr>
              <a:t>.</a:t>
            </a:r>
          </a:p>
        </p:txBody>
      </p:sp>
      <p:sp>
        <p:nvSpPr>
          <p:cNvPr id="8" name="Text Box 5">
            <a:extLst>
              <a:ext uri="{FF2B5EF4-FFF2-40B4-BE49-F238E27FC236}">
                <a16:creationId xmlns:a16="http://schemas.microsoft.com/office/drawing/2014/main" id="{AB699765-95A3-F3ED-34E0-E9FE722D7AC6}"/>
              </a:ext>
            </a:extLst>
          </p:cNvPr>
          <p:cNvSpPr txBox="1">
            <a:spLocks noChangeArrowheads="1"/>
          </p:cNvSpPr>
          <p:nvPr/>
        </p:nvSpPr>
        <p:spPr bwMode="auto">
          <a:xfrm>
            <a:off x="6455246" y="261442"/>
            <a:ext cx="3816424" cy="7078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4000" b="1" dirty="0">
                <a:solidFill>
                  <a:schemeClr val="bg1"/>
                </a:solidFill>
                <a:latin typeface="+mj-lt"/>
                <a:ea typeface="맑은 고딕" panose="020B0503020000020004" pitchFamily="50" charset="-127"/>
                <a:cs typeface="굴림" pitchFamily="50" charset="-127"/>
              </a:rPr>
              <a:t>CURTIS WILSON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ABD0EAE-06BB-2B65-D083-067C8D1A46E2}"/>
              </a:ext>
            </a:extLst>
          </p:cNvPr>
          <p:cNvSpPr txBox="1"/>
          <p:nvPr/>
        </p:nvSpPr>
        <p:spPr>
          <a:xfrm>
            <a:off x="7103318" y="1129983"/>
            <a:ext cx="4896544" cy="2862322"/>
          </a:xfrm>
          <a:prstGeom prst="rect">
            <a:avLst/>
          </a:prstGeom>
          <a:noFill/>
        </p:spPr>
        <p:txBody>
          <a:bodyPr wrap="square">
            <a:spAutoFit/>
          </a:bodyPr>
          <a:lstStyle/>
          <a:p>
            <a:r>
              <a:rPr lang="en-US" dirty="0">
                <a:solidFill>
                  <a:srgbClr val="000000"/>
                </a:solidFill>
                <a:latin typeface="Open Sans"/>
                <a:cs typeface="Open Sans"/>
              </a:rPr>
              <a:t>Joshua T. McMorrow</a:t>
            </a:r>
          </a:p>
          <a:p>
            <a:r>
              <a:rPr lang="en-US" dirty="0">
                <a:latin typeface="Open Sans"/>
                <a:cs typeface="Open Sans"/>
              </a:rPr>
              <a:t>From Long Island New York. </a:t>
            </a:r>
          </a:p>
          <a:p>
            <a:r>
              <a:rPr lang="en-US" dirty="0">
                <a:latin typeface="Open Sans"/>
                <a:cs typeface="Open Sans"/>
              </a:rPr>
              <a:t>Returning Trident Tech student after going to Temple University for finance. </a:t>
            </a:r>
          </a:p>
          <a:p>
            <a:r>
              <a:rPr lang="en-US" dirty="0">
                <a:latin typeface="Open Sans"/>
                <a:cs typeface="Open Sans"/>
              </a:rPr>
              <a:t>Going to continue his software </a:t>
            </a:r>
          </a:p>
          <a:p>
            <a:r>
              <a:rPr lang="en-US" dirty="0">
                <a:latin typeface="Open Sans"/>
                <a:cs typeface="Open Sans"/>
              </a:rPr>
              <a:t>development journey at Liberty Mutual. Enjoys hanging with the dogs, playing </a:t>
            </a:r>
          </a:p>
          <a:p>
            <a:r>
              <a:rPr lang="en-US" dirty="0">
                <a:latin typeface="Open Sans"/>
                <a:cs typeface="Open Sans"/>
              </a:rPr>
              <a:t>video games, developing small games with friends. </a:t>
            </a:r>
          </a:p>
        </p:txBody>
      </p:sp>
      <p:sp>
        <p:nvSpPr>
          <p:cNvPr id="4" name="AutoShape 2" descr="Profile image for JOSHUA T MCMORROW">
            <a:extLst>
              <a:ext uri="{FF2B5EF4-FFF2-40B4-BE49-F238E27FC236}">
                <a16:creationId xmlns:a16="http://schemas.microsoft.com/office/drawing/2014/main" id="{066CA228-6D2D-A9B3-1274-4187F4D2B9E4}"/>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DO"/>
          </a:p>
        </p:txBody>
      </p:sp>
      <p:pic>
        <p:nvPicPr>
          <p:cNvPr id="5" name="Picture 4">
            <a:extLst>
              <a:ext uri="{FF2B5EF4-FFF2-40B4-BE49-F238E27FC236}">
                <a16:creationId xmlns:a16="http://schemas.microsoft.com/office/drawing/2014/main" id="{2F690889-26C0-6B56-17CF-2CBFF2050B4C}"/>
              </a:ext>
            </a:extLst>
          </p:cNvPr>
          <p:cNvPicPr>
            <a:picLocks noChangeAspect="1"/>
          </p:cNvPicPr>
          <p:nvPr/>
        </p:nvPicPr>
        <p:blipFill>
          <a:blip r:embed="rId2"/>
          <a:stretch>
            <a:fillRect/>
          </a:stretch>
        </p:blipFill>
        <p:spPr>
          <a:xfrm rot="842281">
            <a:off x="2500867" y="1491638"/>
            <a:ext cx="2088232" cy="2088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Box 5">
            <a:extLst>
              <a:ext uri="{FF2B5EF4-FFF2-40B4-BE49-F238E27FC236}">
                <a16:creationId xmlns:a16="http://schemas.microsoft.com/office/drawing/2014/main" id="{1A2C613D-E63B-8C65-0CEE-2456C6827DCB}"/>
              </a:ext>
            </a:extLst>
          </p:cNvPr>
          <p:cNvSpPr txBox="1">
            <a:spLocks noChangeArrowheads="1"/>
          </p:cNvSpPr>
          <p:nvPr/>
        </p:nvSpPr>
        <p:spPr bwMode="auto">
          <a:xfrm>
            <a:off x="7463358" y="477466"/>
            <a:ext cx="4320480"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latin typeface="+mj-lt"/>
                <a:ea typeface="맑은 고딕" panose="020B0503020000020004" pitchFamily="50" charset="-127"/>
                <a:cs typeface="굴림" pitchFamily="50" charset="-127"/>
              </a:rPr>
              <a:t>JOSHUA T. MCMORROW</a:t>
            </a:r>
          </a:p>
        </p:txBody>
      </p:sp>
    </p:spTree>
    <p:extLst>
      <p:ext uri="{BB962C8B-B14F-4D97-AF65-F5344CB8AC3E}">
        <p14:creationId xmlns:p14="http://schemas.microsoft.com/office/powerpoint/2010/main" val="401948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4A3BB1-67A4-8297-C7B8-BB1C0833E730}"/>
              </a:ext>
            </a:extLst>
          </p:cNvPr>
          <p:cNvSpPr txBox="1"/>
          <p:nvPr/>
        </p:nvSpPr>
        <p:spPr>
          <a:xfrm>
            <a:off x="766614" y="1075303"/>
            <a:ext cx="4968552" cy="3460947"/>
          </a:xfrm>
          <a:prstGeom prst="rect">
            <a:avLst/>
          </a:prstGeom>
          <a:solidFill>
            <a:schemeClr val="tx1"/>
          </a:solidFill>
        </p:spPr>
        <p:txBody>
          <a:bodyPr wrap="square">
            <a:spAutoFit/>
          </a:bodyPr>
          <a:lstStyle/>
          <a:p>
            <a:pPr>
              <a:lnSpc>
                <a:spcPct val="110000"/>
              </a:lnSpc>
            </a:pPr>
            <a:r>
              <a:rPr lang="en-US" dirty="0">
                <a:solidFill>
                  <a:schemeClr val="bg1"/>
                </a:solidFill>
              </a:rPr>
              <a:t>After working in construction industry for far too long. John realized it was time for a change. This is my first university experience in this country and without a doubt it has marked me for the rest of my life. As an immigrant, there have been many challenges that I have had to face, but I know that with effort and dedication, living one day at a time, you can get out. Go ahead I hope  thanks to the college  I  have  a  better  future.</a:t>
            </a:r>
            <a:endParaRPr lang="en-US" sz="2000" dirty="0">
              <a:solidFill>
                <a:schemeClr val="bg1"/>
              </a:solidFill>
            </a:endParaRPr>
          </a:p>
        </p:txBody>
      </p:sp>
      <p:sp>
        <p:nvSpPr>
          <p:cNvPr id="8" name="Text Box 5">
            <a:extLst>
              <a:ext uri="{FF2B5EF4-FFF2-40B4-BE49-F238E27FC236}">
                <a16:creationId xmlns:a16="http://schemas.microsoft.com/office/drawing/2014/main" id="{AB699765-95A3-F3ED-34E0-E9FE722D7AC6}"/>
              </a:ext>
            </a:extLst>
          </p:cNvPr>
          <p:cNvSpPr txBox="1">
            <a:spLocks noChangeArrowheads="1"/>
          </p:cNvSpPr>
          <p:nvPr/>
        </p:nvSpPr>
        <p:spPr bwMode="auto">
          <a:xfrm>
            <a:off x="6455246" y="261442"/>
            <a:ext cx="4176464" cy="7078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4000" b="1" dirty="0">
                <a:solidFill>
                  <a:schemeClr val="bg1"/>
                </a:solidFill>
                <a:latin typeface="+mj-lt"/>
                <a:ea typeface="맑은 고딕" panose="020B0503020000020004" pitchFamily="50" charset="-127"/>
                <a:cs typeface="굴림" pitchFamily="50" charset="-127"/>
              </a:rPr>
              <a:t>JOHN H. PERCIVAL</a:t>
            </a:r>
          </a:p>
        </p:txBody>
      </p:sp>
      <p:pic>
        <p:nvPicPr>
          <p:cNvPr id="2050" name="Picture 2" descr="Your profile picture">
            <a:extLst>
              <a:ext uri="{FF2B5EF4-FFF2-40B4-BE49-F238E27FC236}">
                <a16:creationId xmlns:a16="http://schemas.microsoft.com/office/drawing/2014/main" id="{4BA886FA-BA68-F5C5-8D63-6D7CCE50E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71266">
            <a:off x="7340565" y="1463214"/>
            <a:ext cx="2476854" cy="2074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042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F30EA70B-B84C-3296-0C9A-0D7D724B982F}"/>
              </a:ext>
            </a:extLst>
          </p:cNvPr>
          <p:cNvGrpSpPr/>
          <p:nvPr/>
        </p:nvGrpSpPr>
        <p:grpSpPr>
          <a:xfrm>
            <a:off x="7679382" y="117426"/>
            <a:ext cx="5589901" cy="648072"/>
            <a:chOff x="5493742" y="2613968"/>
            <a:chExt cx="5589901" cy="648072"/>
          </a:xfrm>
        </p:grpSpPr>
        <p:sp>
          <p:nvSpPr>
            <p:cNvPr id="8" name="이등변 삼각형 19">
              <a:extLst>
                <a:ext uri="{FF2B5EF4-FFF2-40B4-BE49-F238E27FC236}">
                  <a16:creationId xmlns:a16="http://schemas.microsoft.com/office/drawing/2014/main" id="{21145351-EEA6-A48D-E688-EAC564D59F40}"/>
                </a:ext>
              </a:extLst>
            </p:cNvPr>
            <p:cNvSpPr/>
            <p:nvPr/>
          </p:nvSpPr>
          <p:spPr>
            <a:xfrm>
              <a:off x="5493742" y="261396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0" name="TextBox 13">
              <a:extLst>
                <a:ext uri="{FF2B5EF4-FFF2-40B4-BE49-F238E27FC236}">
                  <a16:creationId xmlns:a16="http://schemas.microsoft.com/office/drawing/2014/main" id="{27E36B6A-D297-29DC-A48C-57BA1830F950}"/>
                </a:ext>
              </a:extLst>
            </p:cNvPr>
            <p:cNvSpPr txBox="1">
              <a:spLocks noChangeArrowheads="1"/>
            </p:cNvSpPr>
            <p:nvPr/>
          </p:nvSpPr>
          <p:spPr bwMode="auto">
            <a:xfrm>
              <a:off x="5591150" y="2781722"/>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02</a:t>
              </a:r>
              <a:endParaRPr lang="ko-KR" altLang="en-US" sz="2500" b="1" dirty="0">
                <a:solidFill>
                  <a:schemeClr val="bg1"/>
                </a:solidFill>
                <a:latin typeface="+mj-lt"/>
                <a:ea typeface="맑은 고딕" panose="020B0503020000020004" pitchFamily="50" charset="-127"/>
              </a:endParaRPr>
            </a:p>
          </p:txBody>
        </p:sp>
        <p:sp>
          <p:nvSpPr>
            <p:cNvPr id="11" name="Text Box 5">
              <a:extLst>
                <a:ext uri="{FF2B5EF4-FFF2-40B4-BE49-F238E27FC236}">
                  <a16:creationId xmlns:a16="http://schemas.microsoft.com/office/drawing/2014/main" id="{89F8397B-25AE-DFF3-7793-E01BB45ABE52}"/>
                </a:ext>
              </a:extLst>
            </p:cNvPr>
            <p:cNvSpPr txBox="1">
              <a:spLocks noChangeArrowheads="1"/>
            </p:cNvSpPr>
            <p:nvPr/>
          </p:nvSpPr>
          <p:spPr bwMode="auto">
            <a:xfrm>
              <a:off x="6455246" y="2723778"/>
              <a:ext cx="4628397" cy="523220"/>
            </a:xfrm>
            <a:prstGeom prst="rect">
              <a:avLst/>
            </a:prstGeom>
            <a:noFill/>
            <a:ln w="9525">
              <a:noFill/>
              <a:miter lim="800000"/>
              <a:headEnd/>
              <a:tailEnd/>
            </a:ln>
          </p:spPr>
          <p:txBody>
            <a:bodyPr wrap="square">
              <a:spAutoFit/>
            </a:bodyPr>
            <a:lstStyle/>
            <a:p>
              <a:pPr>
                <a:defRPr/>
              </a:pPr>
              <a:r>
                <a:rPr lang="en-US" altLang="ko-KR" sz="2800" b="1" dirty="0">
                  <a:latin typeface="+mj-lt"/>
                  <a:ea typeface="맑은 고딕" panose="020B0503020000020004" pitchFamily="50" charset="-127"/>
                </a:rPr>
                <a:t>PROBLEM TO SOLVE</a:t>
              </a:r>
            </a:p>
          </p:txBody>
        </p:sp>
      </p:grpSp>
      <p:sp>
        <p:nvSpPr>
          <p:cNvPr id="14" name="TextBox 13">
            <a:extLst>
              <a:ext uri="{FF2B5EF4-FFF2-40B4-BE49-F238E27FC236}">
                <a16:creationId xmlns:a16="http://schemas.microsoft.com/office/drawing/2014/main" id="{2245FE3A-0559-725E-1EBA-7A6FD039F3CE}"/>
              </a:ext>
            </a:extLst>
          </p:cNvPr>
          <p:cNvSpPr txBox="1"/>
          <p:nvPr/>
        </p:nvSpPr>
        <p:spPr>
          <a:xfrm>
            <a:off x="6527254" y="749123"/>
            <a:ext cx="5184576" cy="5262979"/>
          </a:xfrm>
          <a:prstGeom prst="rect">
            <a:avLst/>
          </a:prstGeom>
          <a:noFill/>
        </p:spPr>
        <p:txBody>
          <a:bodyPr wrap="square">
            <a:spAutoFit/>
          </a:bodyPr>
          <a:lstStyle/>
          <a:p>
            <a:r>
              <a:rPr lang="en-US" sz="2400" dirty="0">
                <a:ln>
                  <a:solidFill>
                    <a:schemeClr val="tx1"/>
                  </a:solidFill>
                </a:ln>
              </a:rPr>
              <a:t>Create a webpage so that the student     can register, and log in. Once inside, they can see what the mandatory or optional requirements are for their major. They can filter courses and can register with a username and password. Students can register for one or more terms at a time. They can select a major at the time of registration. This record will only show the courses that correspond to your study plan. The system should have an administrator side that can search for students, and modify student information, courses,   core, and grades.</a:t>
            </a:r>
            <a:endParaRPr lang="es-DO" sz="2400" dirty="0">
              <a:ln>
                <a:solidFill>
                  <a:schemeClr val="tx1"/>
                </a:solidFill>
              </a:ln>
            </a:endParaRPr>
          </a:p>
        </p:txBody>
      </p:sp>
    </p:spTree>
    <p:extLst>
      <p:ext uri="{BB962C8B-B14F-4D97-AF65-F5344CB8AC3E}">
        <p14:creationId xmlns:p14="http://schemas.microsoft.com/office/powerpoint/2010/main" val="373861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4F58CCB-B2C5-9633-EC76-1FABFC7D3005}"/>
              </a:ext>
            </a:extLst>
          </p:cNvPr>
          <p:cNvPicPr>
            <a:picLocks noChangeAspect="1"/>
          </p:cNvPicPr>
          <p:nvPr/>
        </p:nvPicPr>
        <p:blipFill>
          <a:blip r:embed="rId2"/>
          <a:stretch>
            <a:fillRect/>
          </a:stretch>
        </p:blipFill>
        <p:spPr>
          <a:xfrm>
            <a:off x="190551" y="1137158"/>
            <a:ext cx="5328592" cy="5576322"/>
          </a:xfrm>
          <a:prstGeom prst="rect">
            <a:avLst/>
          </a:prstGeom>
        </p:spPr>
      </p:pic>
      <p:grpSp>
        <p:nvGrpSpPr>
          <p:cNvPr id="8" name="그룹 7">
            <a:extLst>
              <a:ext uri="{FF2B5EF4-FFF2-40B4-BE49-F238E27FC236}">
                <a16:creationId xmlns:a16="http://schemas.microsoft.com/office/drawing/2014/main" id="{220223EB-E164-FD2E-C3C2-598769C21C77}"/>
              </a:ext>
            </a:extLst>
          </p:cNvPr>
          <p:cNvGrpSpPr/>
          <p:nvPr/>
        </p:nvGrpSpPr>
        <p:grpSpPr>
          <a:xfrm>
            <a:off x="334566" y="117426"/>
            <a:ext cx="5589901" cy="686633"/>
            <a:chOff x="5493742" y="3407718"/>
            <a:chExt cx="5589901" cy="686633"/>
          </a:xfrm>
        </p:grpSpPr>
        <p:sp>
          <p:nvSpPr>
            <p:cNvPr id="9" name="이등변 삼각형 20">
              <a:extLst>
                <a:ext uri="{FF2B5EF4-FFF2-40B4-BE49-F238E27FC236}">
                  <a16:creationId xmlns:a16="http://schemas.microsoft.com/office/drawing/2014/main" id="{55544BC6-3A17-BAD5-0E8F-5B0EDC2865BB}"/>
                </a:ext>
              </a:extLst>
            </p:cNvPr>
            <p:cNvSpPr/>
            <p:nvPr/>
          </p:nvSpPr>
          <p:spPr>
            <a:xfrm>
              <a:off x="5493742" y="34077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0" name="TextBox 13">
              <a:extLst>
                <a:ext uri="{FF2B5EF4-FFF2-40B4-BE49-F238E27FC236}">
                  <a16:creationId xmlns:a16="http://schemas.microsoft.com/office/drawing/2014/main" id="{2DF0A555-C106-C973-384F-8FF6B77624D3}"/>
                </a:ext>
              </a:extLst>
            </p:cNvPr>
            <p:cNvSpPr txBox="1">
              <a:spLocks noChangeArrowheads="1"/>
            </p:cNvSpPr>
            <p:nvPr/>
          </p:nvSpPr>
          <p:spPr bwMode="auto">
            <a:xfrm>
              <a:off x="5591150" y="3573810"/>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03</a:t>
              </a:r>
              <a:endParaRPr lang="ko-KR" altLang="en-US" sz="2500" b="1" dirty="0">
                <a:solidFill>
                  <a:schemeClr val="bg1"/>
                </a:solidFill>
                <a:latin typeface="+mj-lt"/>
                <a:ea typeface="맑은 고딕" panose="020B0503020000020004" pitchFamily="50" charset="-127"/>
              </a:endParaRPr>
            </a:p>
          </p:txBody>
        </p:sp>
        <p:sp>
          <p:nvSpPr>
            <p:cNvPr id="11" name="Text Box 5">
              <a:extLst>
                <a:ext uri="{FF2B5EF4-FFF2-40B4-BE49-F238E27FC236}">
                  <a16:creationId xmlns:a16="http://schemas.microsoft.com/office/drawing/2014/main" id="{4601EE4F-2C20-7A9D-2AFF-998695FE8891}"/>
                </a:ext>
              </a:extLst>
            </p:cNvPr>
            <p:cNvSpPr txBox="1">
              <a:spLocks noChangeArrowheads="1"/>
            </p:cNvSpPr>
            <p:nvPr/>
          </p:nvSpPr>
          <p:spPr bwMode="auto">
            <a:xfrm>
              <a:off x="6455246" y="3448020"/>
              <a:ext cx="4628397" cy="646331"/>
            </a:xfrm>
            <a:prstGeom prst="rect">
              <a:avLst/>
            </a:prstGeom>
            <a:noFill/>
            <a:ln w="9525">
              <a:noFill/>
              <a:miter lim="800000"/>
              <a:headEnd/>
              <a:tailEnd/>
            </a:ln>
          </p:spPr>
          <p:txBody>
            <a:bodyPr wrap="square">
              <a:spAutoFit/>
            </a:bodyPr>
            <a:lstStyle/>
            <a:p>
              <a:pPr>
                <a:defRPr/>
              </a:pPr>
              <a:r>
                <a:rPr lang="en-US" altLang="ko-KR" sz="3600" b="1" dirty="0">
                  <a:solidFill>
                    <a:schemeClr val="bg1"/>
                  </a:solidFill>
                  <a:latin typeface="+mj-lt"/>
                  <a:ea typeface="맑은 고딕" panose="020B0503020000020004" pitchFamily="50" charset="-127"/>
                </a:rPr>
                <a:t>APPROACH</a:t>
              </a:r>
            </a:p>
          </p:txBody>
        </p:sp>
      </p:grpSp>
      <p:sp>
        <p:nvSpPr>
          <p:cNvPr id="14" name="TextBox 13">
            <a:extLst>
              <a:ext uri="{FF2B5EF4-FFF2-40B4-BE49-F238E27FC236}">
                <a16:creationId xmlns:a16="http://schemas.microsoft.com/office/drawing/2014/main" id="{B567E6E1-1F51-F26B-9CDC-61B476B68C7F}"/>
              </a:ext>
            </a:extLst>
          </p:cNvPr>
          <p:cNvSpPr txBox="1"/>
          <p:nvPr/>
        </p:nvSpPr>
        <p:spPr>
          <a:xfrm>
            <a:off x="4655045" y="1557586"/>
            <a:ext cx="7344817" cy="3993401"/>
          </a:xfrm>
          <a:prstGeom prst="rect">
            <a:avLst/>
          </a:prstGeom>
          <a:noFill/>
        </p:spPr>
        <p:txBody>
          <a:bodyPr wrap="square">
            <a:spAutoFit/>
          </a:bodyPr>
          <a:lstStyle/>
          <a:p>
            <a:pPr marL="457200" indent="-457200">
              <a:lnSpc>
                <a:spcPct val="200000"/>
              </a:lnSpc>
              <a:buFont typeface="+mj-lt"/>
              <a:buAutoNum type="arabicPeriod"/>
            </a:pPr>
            <a:r>
              <a:rPr lang="en-US" sz="2600" b="1" dirty="0">
                <a:latin typeface="Aharoni" panose="020B0604020202020204" pitchFamily="2" charset="-79"/>
                <a:cs typeface="Aharoni" panose="020B0604020202020204" pitchFamily="2" charset="-79"/>
              </a:rPr>
              <a:t>We met with Product Owner Bi-Weekly</a:t>
            </a:r>
          </a:p>
          <a:p>
            <a:pPr marL="457200" indent="-457200">
              <a:lnSpc>
                <a:spcPct val="200000"/>
              </a:lnSpc>
              <a:buFont typeface="+mj-lt"/>
              <a:buAutoNum type="arabicPeriod"/>
            </a:pPr>
            <a:r>
              <a:rPr lang="en-US" sz="2600" b="1" dirty="0">
                <a:latin typeface="Aharoni" panose="020B0604020202020204" pitchFamily="2" charset="-79"/>
                <a:cs typeface="Aharoni" panose="020B0604020202020204" pitchFamily="2" charset="-79"/>
              </a:rPr>
              <a:t>Organized our ideas and task via Trello .</a:t>
            </a:r>
          </a:p>
          <a:p>
            <a:pPr marL="457200" indent="-457200">
              <a:lnSpc>
                <a:spcPct val="200000"/>
              </a:lnSpc>
              <a:buFont typeface="+mj-lt"/>
              <a:buAutoNum type="arabicPeriod"/>
            </a:pPr>
            <a:r>
              <a:rPr lang="en-US" sz="2600" b="1" dirty="0">
                <a:latin typeface="Aharoni" panose="020B0604020202020204" pitchFamily="2" charset="-79"/>
                <a:cs typeface="Aharoni" panose="020B0604020202020204" pitchFamily="2" charset="-79"/>
              </a:rPr>
              <a:t>Follow Work Progress With Discord Board.</a:t>
            </a:r>
          </a:p>
          <a:p>
            <a:pPr marL="457200" indent="-457200">
              <a:lnSpc>
                <a:spcPct val="200000"/>
              </a:lnSpc>
              <a:buFont typeface="+mj-lt"/>
              <a:buAutoNum type="arabicPeriod"/>
            </a:pPr>
            <a:r>
              <a:rPr lang="en-US" sz="2600" b="1" dirty="0">
                <a:latin typeface="Aharoni" panose="020B0604020202020204" pitchFamily="2" charset="-79"/>
                <a:cs typeface="Aharoni" panose="020B0604020202020204" pitchFamily="2" charset="-79"/>
              </a:rPr>
              <a:t>Standup meetings.</a:t>
            </a:r>
          </a:p>
          <a:p>
            <a:pPr marL="457200" indent="-457200">
              <a:lnSpc>
                <a:spcPct val="200000"/>
              </a:lnSpc>
              <a:buFont typeface="+mj-lt"/>
              <a:buAutoNum type="arabicPeriod"/>
            </a:pPr>
            <a:r>
              <a:rPr lang="en-US" sz="2600" b="1" dirty="0">
                <a:latin typeface="Aharoni" panose="020B0604020202020204" pitchFamily="2" charset="-79"/>
                <a:cs typeface="Aharoni" panose="020B0604020202020204" pitchFamily="2" charset="-79"/>
              </a:rPr>
              <a:t>Clear communication.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220223EB-E164-FD2E-C3C2-598769C21C77}"/>
              </a:ext>
            </a:extLst>
          </p:cNvPr>
          <p:cNvGrpSpPr/>
          <p:nvPr/>
        </p:nvGrpSpPr>
        <p:grpSpPr>
          <a:xfrm>
            <a:off x="334566" y="117426"/>
            <a:ext cx="5589901" cy="686633"/>
            <a:chOff x="5493742" y="3407718"/>
            <a:chExt cx="5589901" cy="686633"/>
          </a:xfrm>
        </p:grpSpPr>
        <p:sp>
          <p:nvSpPr>
            <p:cNvPr id="9" name="이등변 삼각형 20">
              <a:extLst>
                <a:ext uri="{FF2B5EF4-FFF2-40B4-BE49-F238E27FC236}">
                  <a16:creationId xmlns:a16="http://schemas.microsoft.com/office/drawing/2014/main" id="{55544BC6-3A17-BAD5-0E8F-5B0EDC2865BB}"/>
                </a:ext>
              </a:extLst>
            </p:cNvPr>
            <p:cNvSpPr/>
            <p:nvPr/>
          </p:nvSpPr>
          <p:spPr>
            <a:xfrm>
              <a:off x="5493742" y="3407718"/>
              <a:ext cx="751764" cy="64807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0" name="TextBox 13">
              <a:extLst>
                <a:ext uri="{FF2B5EF4-FFF2-40B4-BE49-F238E27FC236}">
                  <a16:creationId xmlns:a16="http://schemas.microsoft.com/office/drawing/2014/main" id="{2DF0A555-C106-C973-384F-8FF6B77624D3}"/>
                </a:ext>
              </a:extLst>
            </p:cNvPr>
            <p:cNvSpPr txBox="1">
              <a:spLocks noChangeArrowheads="1"/>
            </p:cNvSpPr>
            <p:nvPr/>
          </p:nvSpPr>
          <p:spPr bwMode="auto">
            <a:xfrm>
              <a:off x="5591150" y="3573810"/>
              <a:ext cx="576062" cy="477054"/>
            </a:xfrm>
            <a:prstGeom prst="rect">
              <a:avLst/>
            </a:prstGeom>
            <a:noFill/>
            <a:ln w="9525">
              <a:noFill/>
              <a:miter lim="800000"/>
              <a:headEnd/>
              <a:tailEnd/>
            </a:ln>
          </p:spPr>
          <p:txBody>
            <a:bodyPr wrap="square">
              <a:spAutoFit/>
            </a:bodyPr>
            <a:lstStyle/>
            <a:p>
              <a:r>
                <a:rPr lang="en-US" altLang="ko-KR" sz="2500" b="1" dirty="0">
                  <a:solidFill>
                    <a:schemeClr val="bg1"/>
                  </a:solidFill>
                  <a:latin typeface="+mj-lt"/>
                  <a:ea typeface="맑은 고딕" panose="020B0503020000020004" pitchFamily="50" charset="-127"/>
                </a:rPr>
                <a:t>04</a:t>
              </a:r>
              <a:endParaRPr lang="ko-KR" altLang="en-US" sz="2500" b="1" dirty="0">
                <a:solidFill>
                  <a:schemeClr val="bg1"/>
                </a:solidFill>
                <a:latin typeface="+mj-lt"/>
                <a:ea typeface="맑은 고딕" panose="020B0503020000020004" pitchFamily="50" charset="-127"/>
              </a:endParaRPr>
            </a:p>
          </p:txBody>
        </p:sp>
        <p:sp>
          <p:nvSpPr>
            <p:cNvPr id="11" name="Text Box 5">
              <a:extLst>
                <a:ext uri="{FF2B5EF4-FFF2-40B4-BE49-F238E27FC236}">
                  <a16:creationId xmlns:a16="http://schemas.microsoft.com/office/drawing/2014/main" id="{4601EE4F-2C20-7A9D-2AFF-998695FE8891}"/>
                </a:ext>
              </a:extLst>
            </p:cNvPr>
            <p:cNvSpPr txBox="1">
              <a:spLocks noChangeArrowheads="1"/>
            </p:cNvSpPr>
            <p:nvPr/>
          </p:nvSpPr>
          <p:spPr bwMode="auto">
            <a:xfrm>
              <a:off x="6455246" y="3448020"/>
              <a:ext cx="4628397" cy="646331"/>
            </a:xfrm>
            <a:prstGeom prst="rect">
              <a:avLst/>
            </a:prstGeom>
            <a:noFill/>
            <a:ln w="9525">
              <a:noFill/>
              <a:miter lim="800000"/>
              <a:headEnd/>
              <a:tailEnd/>
            </a:ln>
          </p:spPr>
          <p:txBody>
            <a:bodyPr wrap="square">
              <a:spAutoFit/>
            </a:bodyPr>
            <a:lstStyle/>
            <a:p>
              <a:pPr>
                <a:defRPr/>
              </a:pPr>
              <a:r>
                <a:rPr lang="en-US" altLang="ko-KR" sz="3600" b="1" dirty="0">
                  <a:solidFill>
                    <a:schemeClr val="bg1"/>
                  </a:solidFill>
                  <a:latin typeface="+mj-lt"/>
                  <a:ea typeface="맑은 고딕" panose="020B0503020000020004" pitchFamily="50" charset="-127"/>
                </a:rPr>
                <a:t>ARCHITECTURE</a:t>
              </a:r>
            </a:p>
          </p:txBody>
        </p:sp>
      </p:grpSp>
      <p:sp>
        <p:nvSpPr>
          <p:cNvPr id="14" name="TextBox 13">
            <a:extLst>
              <a:ext uri="{FF2B5EF4-FFF2-40B4-BE49-F238E27FC236}">
                <a16:creationId xmlns:a16="http://schemas.microsoft.com/office/drawing/2014/main" id="{B567E6E1-1F51-F26B-9CDC-61B476B68C7F}"/>
              </a:ext>
            </a:extLst>
          </p:cNvPr>
          <p:cNvSpPr txBox="1"/>
          <p:nvPr/>
        </p:nvSpPr>
        <p:spPr>
          <a:xfrm>
            <a:off x="4420766" y="1060489"/>
            <a:ext cx="7344817" cy="6401753"/>
          </a:xfrm>
          <a:prstGeom prst="rect">
            <a:avLst/>
          </a:prstGeom>
          <a:noFill/>
        </p:spPr>
        <p:txBody>
          <a:bodyPr wrap="square">
            <a:spAutoFit/>
          </a:bodyPr>
          <a:lstStyle/>
          <a:p>
            <a:pPr marL="457200" indent="-457200">
              <a:buFont typeface="+mj-lt"/>
              <a:buAutoNum type="arabicPeriod"/>
            </a:pPr>
            <a:r>
              <a:rPr lang="en-US" sz="2400" b="1" dirty="0">
                <a:latin typeface="Aharoni" panose="020B0604020202020204" pitchFamily="2" charset="-79"/>
                <a:cs typeface="Aharoni" panose="020B0604020202020204" pitchFamily="2" charset="-79"/>
              </a:rPr>
              <a:t>FRONT-END: </a:t>
            </a:r>
          </a:p>
          <a:p>
            <a:pPr marL="955045" lvl="1" indent="-457200">
              <a:buFont typeface="+mj-lt"/>
              <a:buAutoNum type="arabicPeriod"/>
            </a:pPr>
            <a:r>
              <a:rPr lang="en-US" sz="2400" b="1" dirty="0">
                <a:latin typeface="Aharoni" panose="020B0604020202020204" pitchFamily="2" charset="-79"/>
                <a:cs typeface="Aharoni" panose="020B0604020202020204" pitchFamily="2" charset="-79"/>
              </a:rPr>
              <a:t>HTML/CSS/JavaScript</a:t>
            </a:r>
          </a:p>
          <a:p>
            <a:pPr lvl="1"/>
            <a:endParaRPr lang="en-US" sz="1400" b="1" dirty="0">
              <a:latin typeface="Aharoni" panose="020B0604020202020204" pitchFamily="2" charset="-79"/>
              <a:cs typeface="Aharoni" panose="020B0604020202020204" pitchFamily="2" charset="-79"/>
            </a:endParaRPr>
          </a:p>
          <a:p>
            <a:pPr marL="457200" indent="-457200">
              <a:buFont typeface="+mj-lt"/>
              <a:buAutoNum type="arabicPeriod"/>
            </a:pPr>
            <a:r>
              <a:rPr lang="en-US" sz="2400" b="1" dirty="0" err="1">
                <a:latin typeface="Aharoni" panose="020B0604020202020204" pitchFamily="2" charset="-79"/>
                <a:cs typeface="Aharoni" panose="020B0604020202020204" pitchFamily="2" charset="-79"/>
              </a:rPr>
              <a:t>FrameWork</a:t>
            </a:r>
            <a:endParaRPr lang="en-US" sz="2400" b="1" dirty="0">
              <a:latin typeface="Aharoni" panose="020B0604020202020204" pitchFamily="2" charset="-79"/>
              <a:cs typeface="Aharoni" panose="020B0604020202020204" pitchFamily="2" charset="-79"/>
            </a:endParaRPr>
          </a:p>
          <a:p>
            <a:pPr marL="955045" lvl="1" indent="-457200">
              <a:buFont typeface="+mj-lt"/>
              <a:buAutoNum type="arabicPeriod"/>
            </a:pPr>
            <a:r>
              <a:rPr lang="en-US" sz="2400" b="1" dirty="0">
                <a:latin typeface="Aharoni" panose="020B0604020202020204" pitchFamily="2" charset="-79"/>
                <a:cs typeface="Aharoni" panose="020B0604020202020204" pitchFamily="2" charset="-79"/>
              </a:rPr>
              <a:t>Apache/Maven</a:t>
            </a:r>
          </a:p>
          <a:p>
            <a:pPr lvl="1"/>
            <a:endParaRPr lang="en-US" sz="1400" b="1" dirty="0">
              <a:latin typeface="Aharoni" panose="020B0604020202020204" pitchFamily="2" charset="-79"/>
              <a:cs typeface="Aharoni" panose="020B0604020202020204" pitchFamily="2" charset="-79"/>
            </a:endParaRPr>
          </a:p>
          <a:p>
            <a:pPr marL="457200" indent="-457200">
              <a:buFont typeface="+mj-lt"/>
              <a:buAutoNum type="arabicPeriod"/>
            </a:pPr>
            <a:r>
              <a:rPr lang="en-US" sz="2400" b="1" dirty="0">
                <a:latin typeface="Aharoni" panose="020B0604020202020204" pitchFamily="2" charset="-79"/>
                <a:cs typeface="Aharoni" panose="020B0604020202020204" pitchFamily="2" charset="-79"/>
              </a:rPr>
              <a:t>BACK-END</a:t>
            </a:r>
          </a:p>
          <a:p>
            <a:pPr marL="955045" lvl="1" indent="-457200">
              <a:buFont typeface="+mj-lt"/>
              <a:buAutoNum type="arabicPeriod"/>
            </a:pPr>
            <a:r>
              <a:rPr lang="en-US" sz="2400" b="1" dirty="0">
                <a:latin typeface="Aharoni" panose="020B0604020202020204" pitchFamily="2" charset="-79"/>
                <a:cs typeface="Aharoni" panose="020B0604020202020204" pitchFamily="2" charset="-79"/>
              </a:rPr>
              <a:t>Java</a:t>
            </a:r>
          </a:p>
          <a:p>
            <a:pPr lvl="1"/>
            <a:endParaRPr lang="en-US" sz="1400" b="1" dirty="0">
              <a:latin typeface="Aharoni" panose="020B0604020202020204" pitchFamily="2" charset="-79"/>
              <a:cs typeface="Aharoni" panose="020B0604020202020204" pitchFamily="2" charset="-79"/>
            </a:endParaRPr>
          </a:p>
          <a:p>
            <a:pPr marL="457200" indent="-457200">
              <a:buFont typeface="+mj-lt"/>
              <a:buAutoNum type="arabicPeriod"/>
            </a:pPr>
            <a:r>
              <a:rPr lang="en-US" sz="2400" b="1" dirty="0" err="1">
                <a:latin typeface="Aharoni" panose="020B0604020202020204" pitchFamily="2" charset="-79"/>
                <a:cs typeface="Aharoni" panose="020B0604020202020204" pitchFamily="2" charset="-79"/>
              </a:rPr>
              <a:t>DataBase</a:t>
            </a:r>
            <a:endParaRPr lang="en-US" sz="2400" b="1" dirty="0">
              <a:latin typeface="Aharoni" panose="020B0604020202020204" pitchFamily="2" charset="-79"/>
              <a:cs typeface="Aharoni" panose="020B0604020202020204" pitchFamily="2" charset="-79"/>
            </a:endParaRPr>
          </a:p>
          <a:p>
            <a:pPr marL="955045" lvl="1" indent="-457200">
              <a:buFont typeface="+mj-lt"/>
              <a:buAutoNum type="arabicPeriod"/>
            </a:pPr>
            <a:r>
              <a:rPr lang="en-US" sz="2400" b="1" dirty="0">
                <a:latin typeface="Aharoni" panose="020B0604020202020204" pitchFamily="2" charset="-79"/>
                <a:cs typeface="Aharoni" panose="020B0604020202020204" pitchFamily="2" charset="-79"/>
              </a:rPr>
              <a:t>MYSQL, </a:t>
            </a:r>
            <a:r>
              <a:rPr lang="en-US" sz="2400" b="1" dirty="0" err="1">
                <a:latin typeface="Aharoni" panose="020B0604020202020204" pitchFamily="2" charset="-79"/>
                <a:cs typeface="Aharoni" panose="020B0604020202020204" pitchFamily="2" charset="-79"/>
              </a:rPr>
              <a:t>WorkBench</a:t>
            </a:r>
            <a:endParaRPr lang="en-US" sz="2400" b="1" dirty="0">
              <a:latin typeface="Aharoni" panose="020B0604020202020204" pitchFamily="2" charset="-79"/>
              <a:cs typeface="Aharoni" panose="020B0604020202020204" pitchFamily="2" charset="-79"/>
            </a:endParaRPr>
          </a:p>
          <a:p>
            <a:pPr lvl="1"/>
            <a:endParaRPr lang="en-US" sz="1400" b="1" dirty="0">
              <a:latin typeface="Aharoni" panose="020B0604020202020204" pitchFamily="2" charset="-79"/>
              <a:cs typeface="Aharoni" panose="020B0604020202020204" pitchFamily="2" charset="-79"/>
            </a:endParaRPr>
          </a:p>
          <a:p>
            <a:pPr marL="457200" indent="-457200">
              <a:buFont typeface="+mj-lt"/>
              <a:buAutoNum type="arabicPeriod"/>
            </a:pPr>
            <a:r>
              <a:rPr lang="en-US" sz="2400" b="1" dirty="0" err="1">
                <a:latin typeface="Aharoni" panose="020B0604020202020204" pitchFamily="2" charset="-79"/>
                <a:cs typeface="Aharoni" panose="020B0604020202020204" pitchFamily="2" charset="-79"/>
              </a:rPr>
              <a:t>WebServices</a:t>
            </a:r>
            <a:endParaRPr lang="en-US" sz="2400" b="1" dirty="0">
              <a:latin typeface="Aharoni" panose="020B0604020202020204" pitchFamily="2" charset="-79"/>
              <a:cs typeface="Aharoni" panose="020B0604020202020204" pitchFamily="2" charset="-79"/>
            </a:endParaRPr>
          </a:p>
          <a:p>
            <a:pPr marL="955045" lvl="1" indent="-457200">
              <a:buFont typeface="+mj-lt"/>
              <a:buAutoNum type="arabicPeriod"/>
            </a:pPr>
            <a:r>
              <a:rPr lang="en-US" sz="2400" b="1" dirty="0" err="1">
                <a:latin typeface="Aharoni" panose="020B0604020202020204" pitchFamily="2" charset="-79"/>
                <a:cs typeface="Aharoni" panose="020B0604020202020204" pitchFamily="2" charset="-79"/>
              </a:rPr>
              <a:t>SprintBoot</a:t>
            </a:r>
            <a:r>
              <a:rPr lang="en-US" sz="2400" b="1" dirty="0">
                <a:latin typeface="Aharoni" panose="020B0604020202020204" pitchFamily="2" charset="-79"/>
                <a:cs typeface="Aharoni" panose="020B0604020202020204" pitchFamily="2" charset="-79"/>
              </a:rPr>
              <a:t>, </a:t>
            </a:r>
            <a:r>
              <a:rPr lang="en-US" sz="2400" b="1" dirty="0" err="1">
                <a:latin typeface="Aharoni" panose="020B0604020202020204" pitchFamily="2" charset="-79"/>
                <a:cs typeface="Aharoni" panose="020B0604020202020204" pitchFamily="2" charset="-79"/>
              </a:rPr>
              <a:t>Thymeleaf</a:t>
            </a:r>
            <a:endParaRPr lang="en-US" sz="2400" b="1" dirty="0">
              <a:latin typeface="Aharoni" panose="020B0604020202020204" pitchFamily="2" charset="-79"/>
              <a:cs typeface="Aharoni" panose="020B0604020202020204" pitchFamily="2" charset="-79"/>
            </a:endParaRPr>
          </a:p>
          <a:p>
            <a:pPr lvl="1"/>
            <a:endParaRPr lang="en-US" sz="2400" b="1" dirty="0">
              <a:latin typeface="Aharoni" panose="020B0604020202020204" pitchFamily="2" charset="-79"/>
              <a:cs typeface="Aharoni" panose="020B0604020202020204" pitchFamily="2" charset="-79"/>
            </a:endParaRPr>
          </a:p>
          <a:p>
            <a:pPr marL="457200" indent="-457200">
              <a:buFont typeface="+mj-lt"/>
              <a:buAutoNum type="arabicPeriod"/>
            </a:pPr>
            <a:r>
              <a:rPr lang="en-US" sz="2400" b="1" dirty="0">
                <a:latin typeface="Aharoni" panose="020B0604020202020204" pitchFamily="2" charset="-79"/>
                <a:cs typeface="Aharoni" panose="020B0604020202020204" pitchFamily="2" charset="-79"/>
              </a:rPr>
              <a:t>IDE</a:t>
            </a:r>
          </a:p>
          <a:p>
            <a:pPr marL="955045" lvl="1" indent="-457200">
              <a:buFont typeface="+mj-lt"/>
              <a:buAutoNum type="arabicPeriod"/>
            </a:pPr>
            <a:r>
              <a:rPr lang="en-US" sz="2400" b="1" dirty="0">
                <a:latin typeface="Aharoni" panose="020B0604020202020204" pitchFamily="2" charset="-79"/>
                <a:cs typeface="Aharoni" panose="020B0604020202020204" pitchFamily="2" charset="-79"/>
              </a:rPr>
              <a:t>VSCODE</a:t>
            </a:r>
          </a:p>
          <a:p>
            <a:pPr marL="457200" indent="-457200">
              <a:lnSpc>
                <a:spcPct val="200000"/>
              </a:lnSpc>
              <a:buFont typeface="+mj-lt"/>
              <a:buAutoNum type="arabicPeriod"/>
            </a:pPr>
            <a:endParaRPr lang="en-US" sz="2400" b="1" dirty="0">
              <a:latin typeface="Aharoni" panose="020B0604020202020204" pitchFamily="2" charset="-79"/>
              <a:cs typeface="Aharoni" panose="020B0604020202020204" pitchFamily="2" charset="-79"/>
            </a:endParaRPr>
          </a:p>
        </p:txBody>
      </p:sp>
      <p:pic>
        <p:nvPicPr>
          <p:cNvPr id="3076" name="Picture 4" descr="What Is Full Stack Developer: Roles, Responsibilities, Skills And Scope |  SPEC INDIA">
            <a:extLst>
              <a:ext uri="{FF2B5EF4-FFF2-40B4-BE49-F238E27FC236}">
                <a16:creationId xmlns:a16="http://schemas.microsoft.com/office/drawing/2014/main" id="{46D116CE-F191-99A8-C26C-41EBD6355C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230"/>
          <a:stretch/>
        </p:blipFill>
        <p:spPr bwMode="auto">
          <a:xfrm>
            <a:off x="0" y="1038994"/>
            <a:ext cx="4097239" cy="566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59079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12353</TotalTime>
  <Words>615</Words>
  <Application>Microsoft Office PowerPoint</Application>
  <PresentationFormat>Custom</PresentationFormat>
  <Paragraphs>102</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Aharoni</vt:lpstr>
      <vt:lpstr>Calibri Light</vt:lpstr>
      <vt:lpstr>Arial</vt:lpstr>
      <vt:lpstr>굴림체</vt:lpstr>
      <vt:lpstr>Calibri</vt:lpstr>
      <vt:lpstr>맑은 고딕</vt:lpstr>
      <vt:lpstr>Open Sans</vt:lpstr>
      <vt:lpstr>Office 테마</vt:lpstr>
      <vt:lpstr>2023 Spring Data   General Registration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curtis wilson</cp:lastModifiedBy>
  <cp:revision>17</cp:revision>
  <dcterms:created xsi:type="dcterms:W3CDTF">2010-02-01T08:03:16Z</dcterms:created>
  <dcterms:modified xsi:type="dcterms:W3CDTF">2023-04-25T01:42:03Z</dcterms:modified>
  <cp:category>www.slidemembers.com</cp:category>
</cp:coreProperties>
</file>